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8288000" cy="10287000"/>
  <p:notesSz cx="6858000" cy="9144000"/>
  <p:embeddedFontLst>
    <p:embeddedFont>
      <p:font typeface="Carlito" panose="020B0604020202020204" charset="0"/>
      <p:regular r:id="rId22"/>
    </p:embeddedFont>
    <p:embeddedFont>
      <p:font typeface="Carlito Bold" panose="020B0604020202020204" charset="0"/>
      <p:regular r:id="rId23"/>
    </p:embeddedFont>
    <p:embeddedFont>
      <p:font typeface="Evolventa" panose="020B0604020202020204" charset="0"/>
      <p:regular r:id="rId24"/>
    </p:embeddedFont>
    <p:embeddedFont>
      <p:font typeface="Evolventa Bold" panose="020B0604020202020204" charset="0"/>
      <p:regular r:id="rId25"/>
    </p:embeddedFont>
    <p:embeddedFont>
      <p:font typeface="Times New Roman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.png"/><Relationship Id="rId2" Type="http://schemas.openxmlformats.org/officeDocument/2006/relationships/image" Target="../media/image9.pn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3.png"/><Relationship Id="rId2" Type="http://schemas.openxmlformats.org/officeDocument/2006/relationships/image" Target="../media/image32.jpeg"/><Relationship Id="rId16" Type="http://schemas.openxmlformats.org/officeDocument/2006/relationships/hyperlink" Target="https://misoft.by/contacts/minsk/8043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2.png"/><Relationship Id="rId5" Type="http://schemas.openxmlformats.org/officeDocument/2006/relationships/image" Target="../media/image35.png"/><Relationship Id="rId15" Type="http://schemas.openxmlformats.org/officeDocument/2006/relationships/hyperlink" Target="mailto:info@misoft.by" TargetMode="External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hyperlink" Target="tel:+37517348565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66" y="-375838"/>
            <a:ext cx="18284234" cy="11930463"/>
          </a:xfrm>
          <a:custGeom>
            <a:avLst/>
            <a:gdLst/>
            <a:ahLst/>
            <a:cxnLst/>
            <a:rect l="l" t="t" r="r" b="b"/>
            <a:pathLst>
              <a:path w="18284234" h="11930463">
                <a:moveTo>
                  <a:pt x="0" y="0"/>
                </a:moveTo>
                <a:lnTo>
                  <a:pt x="18284234" y="0"/>
                </a:lnTo>
                <a:lnTo>
                  <a:pt x="18284234" y="11930463"/>
                </a:lnTo>
                <a:lnTo>
                  <a:pt x="0" y="1193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581998" y="1154741"/>
            <a:ext cx="2168656" cy="1415910"/>
          </a:xfrm>
          <a:custGeom>
            <a:avLst/>
            <a:gdLst/>
            <a:ahLst/>
            <a:cxnLst/>
            <a:rect l="l" t="t" r="r" b="b"/>
            <a:pathLst>
              <a:path w="2168656" h="1415910">
                <a:moveTo>
                  <a:pt x="0" y="0"/>
                </a:moveTo>
                <a:lnTo>
                  <a:pt x="2168656" y="0"/>
                </a:lnTo>
                <a:lnTo>
                  <a:pt x="2168656" y="1415910"/>
                </a:lnTo>
                <a:lnTo>
                  <a:pt x="0" y="14159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78" b="-107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40794" y="799371"/>
            <a:ext cx="4614696" cy="1512263"/>
          </a:xfrm>
          <a:custGeom>
            <a:avLst/>
            <a:gdLst/>
            <a:ahLst/>
            <a:cxnLst/>
            <a:rect l="l" t="t" r="r" b="b"/>
            <a:pathLst>
              <a:path w="4614696" h="1512263">
                <a:moveTo>
                  <a:pt x="0" y="0"/>
                </a:moveTo>
                <a:lnTo>
                  <a:pt x="4614696" y="0"/>
                </a:lnTo>
                <a:lnTo>
                  <a:pt x="4614696" y="1512263"/>
                </a:lnTo>
                <a:lnTo>
                  <a:pt x="0" y="15122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194" t="-86676" r="-94199" b="-691098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382438" y="3989834"/>
            <a:ext cx="13523125" cy="2932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sz="53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Обмен данными между 1С:Предприятие 8 и Intermech Professional Solution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391881" y="2232844"/>
            <a:ext cx="6869750" cy="337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Официальный дистрибьютор 1С в Беларуси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11008" y="8733802"/>
            <a:ext cx="6869750" cy="52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Минск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8957" y="870111"/>
            <a:ext cx="9348836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5"/>
              </a:lnSpc>
            </a:pPr>
            <a:r>
              <a:rPr lang="en-US" sz="5413">
                <a:solidFill>
                  <a:srgbClr val="D00A11"/>
                </a:solidFill>
                <a:latin typeface="Evolventa"/>
                <a:ea typeface="Evolventa"/>
                <a:cs typeface="Evolventa"/>
                <a:sym typeface="Evolventa"/>
              </a:rPr>
              <a:t>Используемые технологии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58957" y="2084549"/>
            <a:ext cx="16918993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3"/>
              </a:lnSpc>
            </a:pPr>
            <a:r>
              <a:rPr lang="en-US" sz="3594" spc="-16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Передача данных с использованием web-сервиса«1С:Предприятие 8»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65382" y="4166757"/>
            <a:ext cx="9593918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956" lvl="1" indent="-215978" algn="l">
              <a:lnSpc>
                <a:spcPts val="4027"/>
              </a:lnSpc>
              <a:buFont typeface="Arial"/>
              <a:buChar char="•"/>
            </a:pPr>
            <a:r>
              <a:rPr lang="en-US" sz="3356" spc="-15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Позволяет выгружать данные напрямую в базу 1С:Предприятия 8</a:t>
            </a:r>
          </a:p>
          <a:p>
            <a:pPr marL="431956" lvl="1" indent="-215978" algn="l">
              <a:lnSpc>
                <a:spcPts val="4027"/>
              </a:lnSpc>
            </a:pPr>
            <a:endParaRPr lang="en-US" sz="3356" spc="-15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marL="431956" lvl="1" indent="-215978" algn="l">
              <a:lnSpc>
                <a:spcPts val="4027"/>
              </a:lnSpc>
              <a:buFont typeface="Arial"/>
              <a:buChar char="•"/>
            </a:pPr>
            <a:r>
              <a:rPr lang="en-US" sz="3356" spc="-15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Рабочие места 1С и IPS могут располагаться в разных локальных сетях, городах, странах.</a:t>
            </a:r>
          </a:p>
          <a:p>
            <a:pPr algn="l">
              <a:lnSpc>
                <a:spcPts val="4147"/>
              </a:lnSpc>
            </a:pPr>
            <a:endParaRPr lang="en-US" sz="3356" spc="-15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3222983" y="8071123"/>
            <a:ext cx="3687527" cy="974504"/>
            <a:chOff x="0" y="0"/>
            <a:chExt cx="4916703" cy="1299339"/>
          </a:xfrm>
        </p:grpSpPr>
        <p:sp>
          <p:nvSpPr>
            <p:cNvPr id="6" name="Freeform 6"/>
            <p:cNvSpPr/>
            <p:nvPr/>
          </p:nvSpPr>
          <p:spPr>
            <a:xfrm>
              <a:off x="22001" y="22156"/>
              <a:ext cx="4872607" cy="1255143"/>
            </a:xfrm>
            <a:custGeom>
              <a:avLst/>
              <a:gdLst/>
              <a:ahLst/>
              <a:cxnLst/>
              <a:rect l="l" t="t" r="r" b="b"/>
              <a:pathLst>
                <a:path w="4872607" h="1255143">
                  <a:moveTo>
                    <a:pt x="0" y="209165"/>
                  </a:moveTo>
                  <a:cubicBezTo>
                    <a:pt x="0" y="93582"/>
                    <a:pt x="96061" y="0"/>
                    <a:pt x="214587" y="0"/>
                  </a:cubicBezTo>
                  <a:lnTo>
                    <a:pt x="4658020" y="0"/>
                  </a:lnTo>
                  <a:cubicBezTo>
                    <a:pt x="4776546" y="0"/>
                    <a:pt x="4872607" y="93737"/>
                    <a:pt x="4872607" y="209165"/>
                  </a:cubicBezTo>
                  <a:lnTo>
                    <a:pt x="4872607" y="1045978"/>
                  </a:lnTo>
                  <a:cubicBezTo>
                    <a:pt x="4872607" y="1161561"/>
                    <a:pt x="4776546" y="1255143"/>
                    <a:pt x="4658020" y="1255143"/>
                  </a:cubicBezTo>
                  <a:lnTo>
                    <a:pt x="214587" y="1255143"/>
                  </a:lnTo>
                  <a:cubicBezTo>
                    <a:pt x="96061" y="1255143"/>
                    <a:pt x="0" y="1161406"/>
                    <a:pt x="0" y="1045978"/>
                  </a:cubicBezTo>
                  <a:close/>
                </a:path>
              </a:pathLst>
            </a:custGeom>
            <a:solidFill>
              <a:srgbClr val="F8E497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4916609" cy="1299434"/>
            </a:xfrm>
            <a:custGeom>
              <a:avLst/>
              <a:gdLst/>
              <a:ahLst/>
              <a:cxnLst/>
              <a:rect l="l" t="t" r="r" b="b"/>
              <a:pathLst>
                <a:path w="4916609" h="1299434">
                  <a:moveTo>
                    <a:pt x="0" y="231321"/>
                  </a:moveTo>
                  <a:cubicBezTo>
                    <a:pt x="0" y="103033"/>
                    <a:pt x="106442" y="0"/>
                    <a:pt x="236588" y="0"/>
                  </a:cubicBezTo>
                  <a:lnTo>
                    <a:pt x="4680021" y="0"/>
                  </a:lnTo>
                  <a:lnTo>
                    <a:pt x="4680021" y="22001"/>
                  </a:lnTo>
                  <a:lnTo>
                    <a:pt x="4680021" y="0"/>
                  </a:lnTo>
                  <a:cubicBezTo>
                    <a:pt x="4810167" y="0"/>
                    <a:pt x="4916609" y="103033"/>
                    <a:pt x="4916609" y="231321"/>
                  </a:cubicBezTo>
                  <a:lnTo>
                    <a:pt x="4894608" y="231321"/>
                  </a:lnTo>
                  <a:lnTo>
                    <a:pt x="4916609" y="231321"/>
                  </a:lnTo>
                  <a:lnTo>
                    <a:pt x="4916609" y="1068134"/>
                  </a:lnTo>
                  <a:lnTo>
                    <a:pt x="4894608" y="1068134"/>
                  </a:lnTo>
                  <a:lnTo>
                    <a:pt x="4916609" y="1068134"/>
                  </a:lnTo>
                  <a:cubicBezTo>
                    <a:pt x="4916609" y="1196422"/>
                    <a:pt x="4810167" y="1299434"/>
                    <a:pt x="4680021" y="1299434"/>
                  </a:cubicBezTo>
                  <a:lnTo>
                    <a:pt x="4680021" y="1277299"/>
                  </a:lnTo>
                  <a:lnTo>
                    <a:pt x="4680021" y="1299300"/>
                  </a:lnTo>
                  <a:lnTo>
                    <a:pt x="236588" y="1299300"/>
                  </a:lnTo>
                  <a:lnTo>
                    <a:pt x="236588" y="1277299"/>
                  </a:lnTo>
                  <a:lnTo>
                    <a:pt x="236588" y="1299300"/>
                  </a:lnTo>
                  <a:cubicBezTo>
                    <a:pt x="106442" y="1299300"/>
                    <a:pt x="0" y="1196267"/>
                    <a:pt x="0" y="1068134"/>
                  </a:cubicBezTo>
                  <a:lnTo>
                    <a:pt x="0" y="231321"/>
                  </a:lnTo>
                  <a:lnTo>
                    <a:pt x="22001" y="231321"/>
                  </a:lnTo>
                  <a:lnTo>
                    <a:pt x="0" y="231321"/>
                  </a:lnTo>
                  <a:moveTo>
                    <a:pt x="44002" y="231321"/>
                  </a:moveTo>
                  <a:lnTo>
                    <a:pt x="44002" y="1068134"/>
                  </a:lnTo>
                  <a:lnTo>
                    <a:pt x="22001" y="1068134"/>
                  </a:lnTo>
                  <a:lnTo>
                    <a:pt x="44002" y="1068134"/>
                  </a:lnTo>
                  <a:cubicBezTo>
                    <a:pt x="44002" y="1171012"/>
                    <a:pt x="129682" y="1255298"/>
                    <a:pt x="236588" y="1255298"/>
                  </a:cubicBezTo>
                  <a:lnTo>
                    <a:pt x="4680021" y="1255298"/>
                  </a:lnTo>
                  <a:cubicBezTo>
                    <a:pt x="4786927" y="1255298"/>
                    <a:pt x="4872607" y="1171012"/>
                    <a:pt x="4872607" y="1068134"/>
                  </a:cubicBezTo>
                  <a:lnTo>
                    <a:pt x="4872607" y="231321"/>
                  </a:lnTo>
                  <a:cubicBezTo>
                    <a:pt x="4872607" y="128443"/>
                    <a:pt x="4786927" y="44157"/>
                    <a:pt x="4680021" y="44157"/>
                  </a:cubicBezTo>
                  <a:lnTo>
                    <a:pt x="236588" y="44157"/>
                  </a:lnTo>
                  <a:lnTo>
                    <a:pt x="236588" y="22001"/>
                  </a:lnTo>
                  <a:lnTo>
                    <a:pt x="236588" y="44002"/>
                  </a:lnTo>
                  <a:cubicBezTo>
                    <a:pt x="129682" y="44002"/>
                    <a:pt x="44002" y="128288"/>
                    <a:pt x="44002" y="231166"/>
                  </a:cubicBezTo>
                  <a:close/>
                </a:path>
              </a:pathLst>
            </a:custGeom>
            <a:solidFill>
              <a:srgbClr val="B5950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916703" cy="1346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560"/>
                </a:lnSpc>
              </a:pPr>
              <a:r>
                <a:rPr lang="en-US" sz="2133" spc="-9">
                  <a:solidFill>
                    <a:srgbClr val="5F0000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1С:Предприятие 8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3283691" y="8149289"/>
            <a:ext cx="831124" cy="831124"/>
          </a:xfrm>
          <a:custGeom>
            <a:avLst/>
            <a:gdLst/>
            <a:ahLst/>
            <a:cxnLst/>
            <a:rect l="l" t="t" r="r" b="b"/>
            <a:pathLst>
              <a:path w="831124" h="831124">
                <a:moveTo>
                  <a:pt x="0" y="0"/>
                </a:moveTo>
                <a:lnTo>
                  <a:pt x="831124" y="0"/>
                </a:lnTo>
                <a:lnTo>
                  <a:pt x="831124" y="831123"/>
                </a:lnTo>
                <a:lnTo>
                  <a:pt x="0" y="8311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33001" y="4961130"/>
            <a:ext cx="4467490" cy="2697236"/>
          </a:xfrm>
          <a:custGeom>
            <a:avLst/>
            <a:gdLst/>
            <a:ahLst/>
            <a:cxnLst/>
            <a:rect l="l" t="t" r="r" b="b"/>
            <a:pathLst>
              <a:path w="4467490" h="2697236">
                <a:moveTo>
                  <a:pt x="0" y="0"/>
                </a:moveTo>
                <a:lnTo>
                  <a:pt x="4467490" y="0"/>
                </a:lnTo>
                <a:lnTo>
                  <a:pt x="4467490" y="2697236"/>
                </a:lnTo>
                <a:lnTo>
                  <a:pt x="0" y="26972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3180577" y="6426289"/>
            <a:ext cx="3681501" cy="1035177"/>
            <a:chOff x="0" y="0"/>
            <a:chExt cx="4908668" cy="1380236"/>
          </a:xfrm>
        </p:grpSpPr>
        <p:sp>
          <p:nvSpPr>
            <p:cNvPr id="12" name="Freeform 12"/>
            <p:cNvSpPr/>
            <p:nvPr/>
          </p:nvSpPr>
          <p:spPr>
            <a:xfrm>
              <a:off x="33002" y="33002"/>
              <a:ext cx="4844564" cy="1319442"/>
            </a:xfrm>
            <a:custGeom>
              <a:avLst/>
              <a:gdLst/>
              <a:ahLst/>
              <a:cxnLst/>
              <a:rect l="l" t="t" r="r" b="b"/>
              <a:pathLst>
                <a:path w="4844564" h="1319442">
                  <a:moveTo>
                    <a:pt x="0" y="0"/>
                  </a:moveTo>
                  <a:lnTo>
                    <a:pt x="4844563" y="0"/>
                  </a:lnTo>
                  <a:lnTo>
                    <a:pt x="4844563" y="1319441"/>
                  </a:lnTo>
                  <a:lnTo>
                    <a:pt x="0" y="1319441"/>
                  </a:lnTo>
                  <a:close/>
                </a:path>
              </a:pathLst>
            </a:custGeom>
            <a:solidFill>
              <a:srgbClr val="FBEFC1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4910224" cy="1384506"/>
            </a:xfrm>
            <a:custGeom>
              <a:avLst/>
              <a:gdLst/>
              <a:ahLst/>
              <a:cxnLst/>
              <a:rect l="l" t="t" r="r" b="b"/>
              <a:pathLst>
                <a:path w="4910224" h="1384506">
                  <a:moveTo>
                    <a:pt x="33002" y="0"/>
                  </a:moveTo>
                  <a:lnTo>
                    <a:pt x="4877565" y="0"/>
                  </a:lnTo>
                  <a:cubicBezTo>
                    <a:pt x="4895847" y="0"/>
                    <a:pt x="4910224" y="14874"/>
                    <a:pt x="4910224" y="33002"/>
                  </a:cubicBezTo>
                  <a:lnTo>
                    <a:pt x="4910224" y="1352443"/>
                  </a:lnTo>
                  <a:cubicBezTo>
                    <a:pt x="4910224" y="1370726"/>
                    <a:pt x="4895693" y="1384506"/>
                    <a:pt x="4877565" y="1384506"/>
                  </a:cubicBezTo>
                  <a:lnTo>
                    <a:pt x="33002" y="1384506"/>
                  </a:lnTo>
                  <a:cubicBezTo>
                    <a:pt x="14874" y="1384506"/>
                    <a:pt x="0" y="1370726"/>
                    <a:pt x="0" y="1352443"/>
                  </a:cubicBezTo>
                  <a:lnTo>
                    <a:pt x="0" y="33002"/>
                  </a:lnTo>
                  <a:cubicBezTo>
                    <a:pt x="0" y="14874"/>
                    <a:pt x="14874" y="0"/>
                    <a:pt x="33002" y="0"/>
                  </a:cubicBezTo>
                  <a:moveTo>
                    <a:pt x="33002" y="66158"/>
                  </a:moveTo>
                  <a:lnTo>
                    <a:pt x="33002" y="33002"/>
                  </a:lnTo>
                  <a:lnTo>
                    <a:pt x="66158" y="33002"/>
                  </a:lnTo>
                  <a:lnTo>
                    <a:pt x="66158" y="1352443"/>
                  </a:lnTo>
                  <a:lnTo>
                    <a:pt x="33002" y="1352443"/>
                  </a:lnTo>
                  <a:lnTo>
                    <a:pt x="33002" y="1319287"/>
                  </a:lnTo>
                  <a:lnTo>
                    <a:pt x="4877565" y="1319287"/>
                  </a:lnTo>
                  <a:lnTo>
                    <a:pt x="4877565" y="1352288"/>
                  </a:lnTo>
                  <a:lnTo>
                    <a:pt x="4844563" y="1352288"/>
                  </a:lnTo>
                  <a:lnTo>
                    <a:pt x="4844563" y="33002"/>
                  </a:lnTo>
                  <a:lnTo>
                    <a:pt x="4877565" y="33002"/>
                  </a:lnTo>
                  <a:lnTo>
                    <a:pt x="4877565" y="66158"/>
                  </a:lnTo>
                  <a:lnTo>
                    <a:pt x="33002" y="661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4908668" cy="1427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304"/>
                </a:lnSpc>
              </a:pPr>
              <a:r>
                <a:rPr lang="en-US" sz="1920" spc="-8">
                  <a:solidFill>
                    <a:srgbClr val="002060"/>
                  </a:solidFill>
                  <a:latin typeface="Carlito"/>
                  <a:ea typeface="Carlito"/>
                  <a:cs typeface="Carlito"/>
                  <a:sym typeface="Carlito"/>
                </a:rPr>
                <a:t>Модуль расширения </a:t>
              </a:r>
            </a:p>
            <a:p>
              <a:pPr algn="r">
                <a:lnSpc>
                  <a:spcPts val="2304"/>
                </a:lnSpc>
              </a:pPr>
              <a:r>
                <a:rPr lang="en-US" sz="1920" spc="-8">
                  <a:solidFill>
                    <a:srgbClr val="002060"/>
                  </a:solidFill>
                  <a:latin typeface="Carlito"/>
                  <a:ea typeface="Carlito"/>
                  <a:cs typeface="Carlito"/>
                  <a:sym typeface="Carlito"/>
                </a:rPr>
                <a:t>Web-сервера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3307288" y="6575478"/>
            <a:ext cx="805681" cy="765559"/>
          </a:xfrm>
          <a:custGeom>
            <a:avLst/>
            <a:gdLst/>
            <a:ahLst/>
            <a:cxnLst/>
            <a:rect l="l" t="t" r="r" b="b"/>
            <a:pathLst>
              <a:path w="805681" h="765559">
                <a:moveTo>
                  <a:pt x="0" y="0"/>
                </a:moveTo>
                <a:lnTo>
                  <a:pt x="805682" y="0"/>
                </a:lnTo>
                <a:lnTo>
                  <a:pt x="805682" y="765559"/>
                </a:lnTo>
                <a:lnTo>
                  <a:pt x="0" y="7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620" b="-2620"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3016738" y="5054532"/>
            <a:ext cx="4009179" cy="1134457"/>
            <a:chOff x="0" y="0"/>
            <a:chExt cx="5345572" cy="151260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345572" cy="1512609"/>
            </a:xfrm>
            <a:custGeom>
              <a:avLst/>
              <a:gdLst/>
              <a:ahLst/>
              <a:cxnLst/>
              <a:rect l="l" t="t" r="r" b="b"/>
              <a:pathLst>
                <a:path w="5345572" h="1512609">
                  <a:moveTo>
                    <a:pt x="0" y="0"/>
                  </a:moveTo>
                  <a:lnTo>
                    <a:pt x="5345572" y="0"/>
                  </a:lnTo>
                  <a:lnTo>
                    <a:pt x="5345572" y="1512609"/>
                  </a:lnTo>
                  <a:lnTo>
                    <a:pt x="0" y="1512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48739" y="7695"/>
              <a:ext cx="5048093" cy="1430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47"/>
                </a:lnSpc>
              </a:pPr>
              <a:r>
                <a:rPr lang="en-US" sz="3123" spc="-14">
                  <a:solidFill>
                    <a:srgbClr val="002060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Web-сервер</a:t>
              </a:r>
            </a:p>
            <a:p>
              <a:pPr algn="ctr">
                <a:lnSpc>
                  <a:spcPts val="3747"/>
                </a:lnSpc>
              </a:pPr>
              <a:r>
                <a:rPr lang="en-US" sz="3123" spc="-14">
                  <a:solidFill>
                    <a:srgbClr val="002060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(IIS, Apache)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4838717" y="6011130"/>
            <a:ext cx="456057" cy="597235"/>
          </a:xfrm>
          <a:custGeom>
            <a:avLst/>
            <a:gdLst/>
            <a:ahLst/>
            <a:cxnLst/>
            <a:rect l="l" t="t" r="r" b="b"/>
            <a:pathLst>
              <a:path w="456057" h="597235">
                <a:moveTo>
                  <a:pt x="0" y="0"/>
                </a:moveTo>
                <a:lnTo>
                  <a:pt x="456057" y="0"/>
                </a:lnTo>
                <a:lnTo>
                  <a:pt x="456057" y="597234"/>
                </a:lnTo>
                <a:lnTo>
                  <a:pt x="0" y="5972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779434" y="7432434"/>
            <a:ext cx="574622" cy="802897"/>
          </a:xfrm>
          <a:custGeom>
            <a:avLst/>
            <a:gdLst/>
            <a:ahLst/>
            <a:cxnLst/>
            <a:rect l="l" t="t" r="r" b="b"/>
            <a:pathLst>
              <a:path w="574622" h="802897">
                <a:moveTo>
                  <a:pt x="0" y="0"/>
                </a:moveTo>
                <a:lnTo>
                  <a:pt x="574622" y="0"/>
                </a:lnTo>
                <a:lnTo>
                  <a:pt x="574622" y="802897"/>
                </a:lnTo>
                <a:lnTo>
                  <a:pt x="0" y="8028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3233312" y="3427574"/>
            <a:ext cx="3605369" cy="1166543"/>
            <a:chOff x="0" y="0"/>
            <a:chExt cx="4807159" cy="155539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807159" cy="1555391"/>
            </a:xfrm>
            <a:custGeom>
              <a:avLst/>
              <a:gdLst/>
              <a:ahLst/>
              <a:cxnLst/>
              <a:rect l="l" t="t" r="r" b="b"/>
              <a:pathLst>
                <a:path w="4807159" h="1555391">
                  <a:moveTo>
                    <a:pt x="0" y="0"/>
                  </a:moveTo>
                  <a:lnTo>
                    <a:pt x="4807159" y="0"/>
                  </a:lnTo>
                  <a:lnTo>
                    <a:pt x="4807159" y="1555391"/>
                  </a:lnTo>
                  <a:lnTo>
                    <a:pt x="0" y="155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148739" y="-30405"/>
              <a:ext cx="4509681" cy="1511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46"/>
                </a:lnSpc>
              </a:pPr>
              <a:r>
                <a:rPr lang="en-US" sz="5205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IPS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460247" y="3706364"/>
            <a:ext cx="2146255" cy="670649"/>
            <a:chOff x="0" y="0"/>
            <a:chExt cx="2861673" cy="89419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861673" cy="894199"/>
            </a:xfrm>
            <a:custGeom>
              <a:avLst/>
              <a:gdLst/>
              <a:ahLst/>
              <a:cxnLst/>
              <a:rect l="l" t="t" r="r" b="b"/>
              <a:pathLst>
                <a:path w="2861673" h="894199">
                  <a:moveTo>
                    <a:pt x="0" y="0"/>
                  </a:moveTo>
                  <a:lnTo>
                    <a:pt x="2861673" y="0"/>
                  </a:lnTo>
                  <a:lnTo>
                    <a:pt x="2861673" y="894199"/>
                  </a:lnTo>
                  <a:lnTo>
                    <a:pt x="0" y="894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148739" y="17220"/>
              <a:ext cx="2564195" cy="802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10"/>
                </a:lnSpc>
              </a:pPr>
              <a:r>
                <a:rPr lang="en-US" sz="2342" spc="-10">
                  <a:solidFill>
                    <a:srgbClr val="0070C0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Модули расширения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4779434" y="4364618"/>
            <a:ext cx="574622" cy="799982"/>
          </a:xfrm>
          <a:custGeom>
            <a:avLst/>
            <a:gdLst/>
            <a:ahLst/>
            <a:cxnLst/>
            <a:rect l="l" t="t" r="r" b="b"/>
            <a:pathLst>
              <a:path w="574622" h="799982">
                <a:moveTo>
                  <a:pt x="0" y="0"/>
                </a:moveTo>
                <a:lnTo>
                  <a:pt x="574622" y="0"/>
                </a:lnTo>
                <a:lnTo>
                  <a:pt x="574622" y="799982"/>
                </a:lnTo>
                <a:lnTo>
                  <a:pt x="0" y="7999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6548335" y="642673"/>
            <a:ext cx="1069974" cy="713652"/>
          </a:xfrm>
          <a:custGeom>
            <a:avLst/>
            <a:gdLst/>
            <a:ahLst/>
            <a:cxnLst/>
            <a:rect l="l" t="t" r="r" b="b"/>
            <a:pathLst>
              <a:path w="1069974" h="713652">
                <a:moveTo>
                  <a:pt x="0" y="0"/>
                </a:moveTo>
                <a:lnTo>
                  <a:pt x="1069974" y="0"/>
                </a:lnTo>
                <a:lnTo>
                  <a:pt x="1069974" y="713651"/>
                </a:lnTo>
                <a:lnTo>
                  <a:pt x="0" y="71365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4130835" y="594108"/>
            <a:ext cx="2276804" cy="762216"/>
          </a:xfrm>
          <a:custGeom>
            <a:avLst/>
            <a:gdLst/>
            <a:ahLst/>
            <a:cxnLst/>
            <a:rect l="l" t="t" r="r" b="b"/>
            <a:pathLst>
              <a:path w="2276804" h="762216">
                <a:moveTo>
                  <a:pt x="0" y="0"/>
                </a:moveTo>
                <a:lnTo>
                  <a:pt x="2276805" y="0"/>
                </a:lnTo>
                <a:lnTo>
                  <a:pt x="2276805" y="762216"/>
                </a:lnTo>
                <a:lnTo>
                  <a:pt x="0" y="76221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10471" t="-86676" r="-97309" b="-691098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7002" y="635480"/>
            <a:ext cx="8065996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4413">
                <a:solidFill>
                  <a:srgbClr val="D00A11"/>
                </a:solidFill>
                <a:latin typeface="Evolventa"/>
                <a:ea typeface="Evolventa"/>
                <a:cs typeface="Evolventa"/>
                <a:sym typeface="Evolventa"/>
              </a:rPr>
              <a:t>Настройка обмена в 1С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330805"/>
            <a:ext cx="9034144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-15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Подсистема Обмен данными с IPS </a:t>
            </a:r>
          </a:p>
        </p:txBody>
      </p:sp>
      <p:sp>
        <p:nvSpPr>
          <p:cNvPr id="4" name="Freeform 4"/>
          <p:cNvSpPr/>
          <p:nvPr/>
        </p:nvSpPr>
        <p:spPr>
          <a:xfrm>
            <a:off x="3599288" y="2154717"/>
            <a:ext cx="11476902" cy="7795384"/>
          </a:xfrm>
          <a:custGeom>
            <a:avLst/>
            <a:gdLst/>
            <a:ahLst/>
            <a:cxnLst/>
            <a:rect l="l" t="t" r="r" b="b"/>
            <a:pathLst>
              <a:path w="11476902" h="7795384">
                <a:moveTo>
                  <a:pt x="0" y="0"/>
                </a:moveTo>
                <a:lnTo>
                  <a:pt x="11476901" y="0"/>
                </a:lnTo>
                <a:lnTo>
                  <a:pt x="11476901" y="7795384"/>
                </a:lnTo>
                <a:lnTo>
                  <a:pt x="0" y="77953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548335" y="642673"/>
            <a:ext cx="1069974" cy="713652"/>
          </a:xfrm>
          <a:custGeom>
            <a:avLst/>
            <a:gdLst/>
            <a:ahLst/>
            <a:cxnLst/>
            <a:rect l="l" t="t" r="r" b="b"/>
            <a:pathLst>
              <a:path w="1069974" h="713652">
                <a:moveTo>
                  <a:pt x="0" y="0"/>
                </a:moveTo>
                <a:lnTo>
                  <a:pt x="1069974" y="0"/>
                </a:lnTo>
                <a:lnTo>
                  <a:pt x="1069974" y="713651"/>
                </a:lnTo>
                <a:lnTo>
                  <a:pt x="0" y="713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130835" y="594108"/>
            <a:ext cx="2276804" cy="762216"/>
          </a:xfrm>
          <a:custGeom>
            <a:avLst/>
            <a:gdLst/>
            <a:ahLst/>
            <a:cxnLst/>
            <a:rect l="l" t="t" r="r" b="b"/>
            <a:pathLst>
              <a:path w="2276804" h="762216">
                <a:moveTo>
                  <a:pt x="0" y="0"/>
                </a:moveTo>
                <a:lnTo>
                  <a:pt x="2276805" y="0"/>
                </a:lnTo>
                <a:lnTo>
                  <a:pt x="2276805" y="762216"/>
                </a:lnTo>
                <a:lnTo>
                  <a:pt x="0" y="7622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471" t="-86676" r="-97309" b="-691098"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0615" y="446948"/>
            <a:ext cx="7116678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4413">
                <a:solidFill>
                  <a:srgbClr val="D00A11"/>
                </a:solidFill>
                <a:latin typeface="Evolventa"/>
                <a:ea typeface="Evolventa"/>
                <a:cs typeface="Evolventa"/>
                <a:sym typeface="Evolventa"/>
              </a:rPr>
              <a:t>Настройка обмена в 1С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79613" y="1142273"/>
            <a:ext cx="9034144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-15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Информационная система </a:t>
            </a:r>
          </a:p>
        </p:txBody>
      </p:sp>
      <p:sp>
        <p:nvSpPr>
          <p:cNvPr id="4" name="Freeform 4"/>
          <p:cNvSpPr/>
          <p:nvPr/>
        </p:nvSpPr>
        <p:spPr>
          <a:xfrm>
            <a:off x="2324188" y="1896350"/>
            <a:ext cx="14379137" cy="8390650"/>
          </a:xfrm>
          <a:custGeom>
            <a:avLst/>
            <a:gdLst/>
            <a:ahLst/>
            <a:cxnLst/>
            <a:rect l="l" t="t" r="r" b="b"/>
            <a:pathLst>
              <a:path w="14379137" h="8390650">
                <a:moveTo>
                  <a:pt x="0" y="0"/>
                </a:moveTo>
                <a:lnTo>
                  <a:pt x="14379137" y="0"/>
                </a:lnTo>
                <a:lnTo>
                  <a:pt x="14379137" y="8390650"/>
                </a:lnTo>
                <a:lnTo>
                  <a:pt x="0" y="83906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703325" y="315048"/>
            <a:ext cx="1069974" cy="713652"/>
          </a:xfrm>
          <a:custGeom>
            <a:avLst/>
            <a:gdLst/>
            <a:ahLst/>
            <a:cxnLst/>
            <a:rect l="l" t="t" r="r" b="b"/>
            <a:pathLst>
              <a:path w="1069974" h="713652">
                <a:moveTo>
                  <a:pt x="0" y="0"/>
                </a:moveTo>
                <a:lnTo>
                  <a:pt x="1069974" y="0"/>
                </a:lnTo>
                <a:lnTo>
                  <a:pt x="1069974" y="713652"/>
                </a:lnTo>
                <a:lnTo>
                  <a:pt x="0" y="713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85826" y="266484"/>
            <a:ext cx="2276804" cy="762216"/>
          </a:xfrm>
          <a:custGeom>
            <a:avLst/>
            <a:gdLst/>
            <a:ahLst/>
            <a:cxnLst/>
            <a:rect l="l" t="t" r="r" b="b"/>
            <a:pathLst>
              <a:path w="2276804" h="762216">
                <a:moveTo>
                  <a:pt x="0" y="0"/>
                </a:moveTo>
                <a:lnTo>
                  <a:pt x="2276805" y="0"/>
                </a:lnTo>
                <a:lnTo>
                  <a:pt x="2276805" y="762216"/>
                </a:lnTo>
                <a:lnTo>
                  <a:pt x="0" y="7622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471" t="-86676" r="-97309" b="-691098"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7215" y="556224"/>
            <a:ext cx="7213547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4413">
                <a:solidFill>
                  <a:srgbClr val="D00A11"/>
                </a:solidFill>
                <a:latin typeface="Evolventa"/>
                <a:ea typeface="Evolventa"/>
                <a:cs typeface="Evolventa"/>
                <a:sym typeface="Evolventa"/>
              </a:rPr>
              <a:t>Настройка обмена в 1С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17215" y="1141796"/>
            <a:ext cx="6583212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-15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Правила интеграции</a:t>
            </a:r>
          </a:p>
        </p:txBody>
      </p:sp>
      <p:sp>
        <p:nvSpPr>
          <p:cNvPr id="4" name="Freeform 4"/>
          <p:cNvSpPr/>
          <p:nvPr/>
        </p:nvSpPr>
        <p:spPr>
          <a:xfrm>
            <a:off x="1469636" y="2093171"/>
            <a:ext cx="14636300" cy="7739753"/>
          </a:xfrm>
          <a:custGeom>
            <a:avLst/>
            <a:gdLst/>
            <a:ahLst/>
            <a:cxnLst/>
            <a:rect l="l" t="t" r="r" b="b"/>
            <a:pathLst>
              <a:path w="14636300" h="7739753">
                <a:moveTo>
                  <a:pt x="0" y="0"/>
                </a:moveTo>
                <a:lnTo>
                  <a:pt x="14636300" y="0"/>
                </a:lnTo>
                <a:lnTo>
                  <a:pt x="14636300" y="7739753"/>
                </a:lnTo>
                <a:lnTo>
                  <a:pt x="0" y="7739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548335" y="642673"/>
            <a:ext cx="1069974" cy="713652"/>
          </a:xfrm>
          <a:custGeom>
            <a:avLst/>
            <a:gdLst/>
            <a:ahLst/>
            <a:cxnLst/>
            <a:rect l="l" t="t" r="r" b="b"/>
            <a:pathLst>
              <a:path w="1069974" h="713652">
                <a:moveTo>
                  <a:pt x="0" y="0"/>
                </a:moveTo>
                <a:lnTo>
                  <a:pt x="1069974" y="0"/>
                </a:lnTo>
                <a:lnTo>
                  <a:pt x="1069974" y="713651"/>
                </a:lnTo>
                <a:lnTo>
                  <a:pt x="0" y="713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130835" y="594108"/>
            <a:ext cx="2276804" cy="762216"/>
          </a:xfrm>
          <a:custGeom>
            <a:avLst/>
            <a:gdLst/>
            <a:ahLst/>
            <a:cxnLst/>
            <a:rect l="l" t="t" r="r" b="b"/>
            <a:pathLst>
              <a:path w="2276804" h="762216">
                <a:moveTo>
                  <a:pt x="0" y="0"/>
                </a:moveTo>
                <a:lnTo>
                  <a:pt x="2276805" y="0"/>
                </a:lnTo>
                <a:lnTo>
                  <a:pt x="2276805" y="762216"/>
                </a:lnTo>
                <a:lnTo>
                  <a:pt x="0" y="7622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471" t="-86676" r="-97309" b="-691098"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6861" y="346674"/>
            <a:ext cx="680669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4113">
                <a:solidFill>
                  <a:srgbClr val="D00A11"/>
                </a:solidFill>
                <a:latin typeface="Evolventa"/>
                <a:ea typeface="Evolventa"/>
                <a:cs typeface="Evolventa"/>
                <a:sym typeface="Evolventa"/>
              </a:rPr>
              <a:t>Настройка обмена в 1С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09144" y="994374"/>
            <a:ext cx="5669621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-15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Метаданные IPS</a:t>
            </a:r>
          </a:p>
        </p:txBody>
      </p:sp>
      <p:sp>
        <p:nvSpPr>
          <p:cNvPr id="4" name="Freeform 4"/>
          <p:cNvSpPr/>
          <p:nvPr/>
        </p:nvSpPr>
        <p:spPr>
          <a:xfrm>
            <a:off x="1174395" y="1955371"/>
            <a:ext cx="15908926" cy="7764492"/>
          </a:xfrm>
          <a:custGeom>
            <a:avLst/>
            <a:gdLst/>
            <a:ahLst/>
            <a:cxnLst/>
            <a:rect l="l" t="t" r="r" b="b"/>
            <a:pathLst>
              <a:path w="15908926" h="7764492">
                <a:moveTo>
                  <a:pt x="0" y="0"/>
                </a:moveTo>
                <a:lnTo>
                  <a:pt x="15908927" y="0"/>
                </a:lnTo>
                <a:lnTo>
                  <a:pt x="15908927" y="7764492"/>
                </a:lnTo>
                <a:lnTo>
                  <a:pt x="0" y="7764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548335" y="642673"/>
            <a:ext cx="1069974" cy="713652"/>
          </a:xfrm>
          <a:custGeom>
            <a:avLst/>
            <a:gdLst/>
            <a:ahLst/>
            <a:cxnLst/>
            <a:rect l="l" t="t" r="r" b="b"/>
            <a:pathLst>
              <a:path w="1069974" h="713652">
                <a:moveTo>
                  <a:pt x="0" y="0"/>
                </a:moveTo>
                <a:lnTo>
                  <a:pt x="1069974" y="0"/>
                </a:lnTo>
                <a:lnTo>
                  <a:pt x="1069974" y="713651"/>
                </a:lnTo>
                <a:lnTo>
                  <a:pt x="0" y="713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130835" y="594108"/>
            <a:ext cx="2276804" cy="762216"/>
          </a:xfrm>
          <a:custGeom>
            <a:avLst/>
            <a:gdLst/>
            <a:ahLst/>
            <a:cxnLst/>
            <a:rect l="l" t="t" r="r" b="b"/>
            <a:pathLst>
              <a:path w="2276804" h="762216">
                <a:moveTo>
                  <a:pt x="0" y="0"/>
                </a:moveTo>
                <a:lnTo>
                  <a:pt x="2276805" y="0"/>
                </a:lnTo>
                <a:lnTo>
                  <a:pt x="2276805" y="762216"/>
                </a:lnTo>
                <a:lnTo>
                  <a:pt x="0" y="7622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471" t="-86676" r="-97309" b="-691098"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7469" y="365724"/>
            <a:ext cx="6806697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5"/>
              </a:lnSpc>
            </a:pPr>
            <a:r>
              <a:rPr lang="en-US" sz="4013">
                <a:solidFill>
                  <a:srgbClr val="D00A11"/>
                </a:solidFill>
                <a:latin typeface="Evolventa"/>
                <a:ea typeface="Evolventa"/>
                <a:cs typeface="Evolventa"/>
                <a:sym typeface="Evolventa"/>
              </a:rPr>
              <a:t>Настройка обмена в 1С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994374"/>
            <a:ext cx="9034144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-15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Объекты IPS</a:t>
            </a:r>
          </a:p>
        </p:txBody>
      </p:sp>
      <p:sp>
        <p:nvSpPr>
          <p:cNvPr id="4" name="Freeform 4"/>
          <p:cNvSpPr/>
          <p:nvPr/>
        </p:nvSpPr>
        <p:spPr>
          <a:xfrm>
            <a:off x="2243459" y="1777766"/>
            <a:ext cx="14304876" cy="8024453"/>
          </a:xfrm>
          <a:custGeom>
            <a:avLst/>
            <a:gdLst/>
            <a:ahLst/>
            <a:cxnLst/>
            <a:rect l="l" t="t" r="r" b="b"/>
            <a:pathLst>
              <a:path w="14304876" h="8024453">
                <a:moveTo>
                  <a:pt x="0" y="0"/>
                </a:moveTo>
                <a:lnTo>
                  <a:pt x="14304876" y="0"/>
                </a:lnTo>
                <a:lnTo>
                  <a:pt x="14304876" y="8024453"/>
                </a:lnTo>
                <a:lnTo>
                  <a:pt x="0" y="8024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548335" y="642673"/>
            <a:ext cx="1069974" cy="713652"/>
          </a:xfrm>
          <a:custGeom>
            <a:avLst/>
            <a:gdLst/>
            <a:ahLst/>
            <a:cxnLst/>
            <a:rect l="l" t="t" r="r" b="b"/>
            <a:pathLst>
              <a:path w="1069974" h="713652">
                <a:moveTo>
                  <a:pt x="0" y="0"/>
                </a:moveTo>
                <a:lnTo>
                  <a:pt x="1069974" y="0"/>
                </a:lnTo>
                <a:lnTo>
                  <a:pt x="1069974" y="713651"/>
                </a:lnTo>
                <a:lnTo>
                  <a:pt x="0" y="713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130835" y="594108"/>
            <a:ext cx="2276804" cy="762216"/>
          </a:xfrm>
          <a:custGeom>
            <a:avLst/>
            <a:gdLst/>
            <a:ahLst/>
            <a:cxnLst/>
            <a:rect l="l" t="t" r="r" b="b"/>
            <a:pathLst>
              <a:path w="2276804" h="762216">
                <a:moveTo>
                  <a:pt x="0" y="0"/>
                </a:moveTo>
                <a:lnTo>
                  <a:pt x="2276805" y="0"/>
                </a:lnTo>
                <a:lnTo>
                  <a:pt x="2276805" y="762216"/>
                </a:lnTo>
                <a:lnTo>
                  <a:pt x="0" y="7622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471" t="-86676" r="-97309" b="-691098"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2702" y="460758"/>
            <a:ext cx="822098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4113">
                <a:solidFill>
                  <a:srgbClr val="CC3300"/>
                </a:solidFill>
                <a:latin typeface="Evolventa"/>
                <a:ea typeface="Evolventa"/>
                <a:cs typeface="Evolventa"/>
                <a:sym typeface="Evolventa"/>
              </a:rPr>
              <a:t>Выполнение обмена данными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7266" y="1125073"/>
            <a:ext cx="9034144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-15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На стороне 1С</a:t>
            </a:r>
          </a:p>
        </p:txBody>
      </p:sp>
      <p:sp>
        <p:nvSpPr>
          <p:cNvPr id="4" name="Freeform 4"/>
          <p:cNvSpPr/>
          <p:nvPr/>
        </p:nvSpPr>
        <p:spPr>
          <a:xfrm>
            <a:off x="1571112" y="1946442"/>
            <a:ext cx="15184669" cy="3416986"/>
          </a:xfrm>
          <a:custGeom>
            <a:avLst/>
            <a:gdLst/>
            <a:ahLst/>
            <a:cxnLst/>
            <a:rect l="l" t="t" r="r" b="b"/>
            <a:pathLst>
              <a:path w="15184669" h="3416986">
                <a:moveTo>
                  <a:pt x="0" y="0"/>
                </a:moveTo>
                <a:lnTo>
                  <a:pt x="15184669" y="0"/>
                </a:lnTo>
                <a:lnTo>
                  <a:pt x="15184669" y="3416987"/>
                </a:lnTo>
                <a:lnTo>
                  <a:pt x="0" y="34169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5550075"/>
            <a:ext cx="14427308" cy="4868810"/>
          </a:xfrm>
          <a:custGeom>
            <a:avLst/>
            <a:gdLst/>
            <a:ahLst/>
            <a:cxnLst/>
            <a:rect l="l" t="t" r="r" b="b"/>
            <a:pathLst>
              <a:path w="14427308" h="4868810">
                <a:moveTo>
                  <a:pt x="0" y="0"/>
                </a:moveTo>
                <a:lnTo>
                  <a:pt x="14427308" y="0"/>
                </a:lnTo>
                <a:lnTo>
                  <a:pt x="14427308" y="4868810"/>
                </a:lnTo>
                <a:lnTo>
                  <a:pt x="0" y="48688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548335" y="642673"/>
            <a:ext cx="1069974" cy="713652"/>
          </a:xfrm>
          <a:custGeom>
            <a:avLst/>
            <a:gdLst/>
            <a:ahLst/>
            <a:cxnLst/>
            <a:rect l="l" t="t" r="r" b="b"/>
            <a:pathLst>
              <a:path w="1069974" h="713652">
                <a:moveTo>
                  <a:pt x="0" y="0"/>
                </a:moveTo>
                <a:lnTo>
                  <a:pt x="1069974" y="0"/>
                </a:lnTo>
                <a:lnTo>
                  <a:pt x="1069974" y="713651"/>
                </a:lnTo>
                <a:lnTo>
                  <a:pt x="0" y="7136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30835" y="594108"/>
            <a:ext cx="2276804" cy="762216"/>
          </a:xfrm>
          <a:custGeom>
            <a:avLst/>
            <a:gdLst/>
            <a:ahLst/>
            <a:cxnLst/>
            <a:rect l="l" t="t" r="r" b="b"/>
            <a:pathLst>
              <a:path w="2276804" h="762216">
                <a:moveTo>
                  <a:pt x="0" y="0"/>
                </a:moveTo>
                <a:lnTo>
                  <a:pt x="2276805" y="0"/>
                </a:lnTo>
                <a:lnTo>
                  <a:pt x="2276805" y="762216"/>
                </a:lnTo>
                <a:lnTo>
                  <a:pt x="0" y="7622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471" t="-86676" r="-97309" b="-691098"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5996" y="508491"/>
            <a:ext cx="8821576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4413">
                <a:solidFill>
                  <a:srgbClr val="D00A11"/>
                </a:solidFill>
                <a:latin typeface="Evolventa"/>
                <a:ea typeface="Evolventa"/>
                <a:cs typeface="Evolventa"/>
                <a:sym typeface="Evolventa"/>
              </a:rPr>
              <a:t>Выполнение обмена данными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08403" y="1203816"/>
            <a:ext cx="9034144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-15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На стороне IPS</a:t>
            </a:r>
          </a:p>
        </p:txBody>
      </p:sp>
      <p:sp>
        <p:nvSpPr>
          <p:cNvPr id="4" name="Freeform 4"/>
          <p:cNvSpPr/>
          <p:nvPr/>
        </p:nvSpPr>
        <p:spPr>
          <a:xfrm>
            <a:off x="808403" y="2125632"/>
            <a:ext cx="17017320" cy="8578517"/>
          </a:xfrm>
          <a:custGeom>
            <a:avLst/>
            <a:gdLst/>
            <a:ahLst/>
            <a:cxnLst/>
            <a:rect l="l" t="t" r="r" b="b"/>
            <a:pathLst>
              <a:path w="17017320" h="8578517">
                <a:moveTo>
                  <a:pt x="0" y="0"/>
                </a:moveTo>
                <a:lnTo>
                  <a:pt x="17017321" y="0"/>
                </a:lnTo>
                <a:lnTo>
                  <a:pt x="17017321" y="8578517"/>
                </a:lnTo>
                <a:lnTo>
                  <a:pt x="0" y="8578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548335" y="642673"/>
            <a:ext cx="1069974" cy="713652"/>
          </a:xfrm>
          <a:custGeom>
            <a:avLst/>
            <a:gdLst/>
            <a:ahLst/>
            <a:cxnLst/>
            <a:rect l="l" t="t" r="r" b="b"/>
            <a:pathLst>
              <a:path w="1069974" h="713652">
                <a:moveTo>
                  <a:pt x="0" y="0"/>
                </a:moveTo>
                <a:lnTo>
                  <a:pt x="1069974" y="0"/>
                </a:lnTo>
                <a:lnTo>
                  <a:pt x="1069974" y="713651"/>
                </a:lnTo>
                <a:lnTo>
                  <a:pt x="0" y="713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130835" y="594108"/>
            <a:ext cx="2276804" cy="762216"/>
          </a:xfrm>
          <a:custGeom>
            <a:avLst/>
            <a:gdLst/>
            <a:ahLst/>
            <a:cxnLst/>
            <a:rect l="l" t="t" r="r" b="b"/>
            <a:pathLst>
              <a:path w="2276804" h="762216">
                <a:moveTo>
                  <a:pt x="0" y="0"/>
                </a:moveTo>
                <a:lnTo>
                  <a:pt x="2276805" y="0"/>
                </a:lnTo>
                <a:lnTo>
                  <a:pt x="2276805" y="762216"/>
                </a:lnTo>
                <a:lnTo>
                  <a:pt x="0" y="7622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471" t="-86676" r="-97309" b="-691098"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75669" y="1713568"/>
            <a:ext cx="6768331" cy="105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8"/>
              </a:lnSpc>
            </a:pPr>
            <a:r>
              <a:rPr lang="en-US" sz="5790">
                <a:solidFill>
                  <a:srgbClr val="D00A11"/>
                </a:solidFill>
                <a:latin typeface="Evolventa"/>
                <a:ea typeface="Evolventa"/>
                <a:cs typeface="Evolventa"/>
                <a:sym typeface="Evolventa"/>
              </a:rPr>
              <a:t>Состав продукта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75669" y="3529108"/>
            <a:ext cx="13536663" cy="370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9129" lvl="1" indent="-219564" algn="l">
              <a:lnSpc>
                <a:spcPts val="4095"/>
              </a:lnSpc>
              <a:buFont typeface="Arial"/>
              <a:buChar char="•"/>
            </a:pPr>
            <a:r>
              <a:rPr lang="en-US" sz="3413" spc="-13" dirty="0" err="1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Расширение</a:t>
            </a:r>
            <a:r>
              <a:rPr lang="en-US" sz="3413" spc="-13" dirty="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413" spc="-13" dirty="0" err="1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конфигурации</a:t>
            </a:r>
            <a:r>
              <a:rPr lang="en-US" sz="3413" spc="-13" dirty="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 «1С:ERP </a:t>
            </a:r>
            <a:r>
              <a:rPr lang="en-US" sz="3413" spc="-13" dirty="0" err="1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Управление</a:t>
            </a:r>
            <a:r>
              <a:rPr lang="en-US" sz="3413" spc="-13" dirty="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413" spc="-13" dirty="0" err="1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предприятием</a:t>
            </a:r>
            <a:r>
              <a:rPr lang="ru-RU" sz="3413" spc="-13" dirty="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»</a:t>
            </a:r>
            <a:endParaRPr lang="en-US" sz="3413" spc="-13" dirty="0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l">
              <a:lnSpc>
                <a:spcPts val="4095"/>
              </a:lnSpc>
            </a:pPr>
            <a:endParaRPr lang="en-US" sz="3413" spc="-13" dirty="0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marL="439129" lvl="1" indent="-219564" algn="l">
              <a:lnSpc>
                <a:spcPts val="4095"/>
              </a:lnSpc>
              <a:buFont typeface="Arial"/>
              <a:buChar char="•"/>
            </a:pPr>
            <a:r>
              <a:rPr lang="en-US" sz="3413" spc="-13" dirty="0" err="1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Серверный</a:t>
            </a:r>
            <a:r>
              <a:rPr lang="en-US" sz="3413" spc="-13" dirty="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и </a:t>
            </a:r>
            <a:r>
              <a:rPr lang="en-US" sz="3413" spc="-13" dirty="0" err="1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клиентский</a:t>
            </a:r>
            <a:r>
              <a:rPr lang="en-US" sz="3413" spc="-13" dirty="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413" spc="-13" dirty="0" err="1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модуль</a:t>
            </a:r>
            <a:r>
              <a:rPr lang="en-US" sz="3413" spc="-13" dirty="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413" spc="-13" dirty="0" err="1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расширения</a:t>
            </a:r>
            <a:r>
              <a:rPr lang="en-US" sz="3413" spc="-13" dirty="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(</a:t>
            </a:r>
            <a:r>
              <a:rPr lang="en-US" sz="3413" spc="-13" dirty="0" err="1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плагин</a:t>
            </a:r>
            <a:r>
              <a:rPr lang="en-US" sz="3413" spc="-13" dirty="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) </a:t>
            </a:r>
            <a:r>
              <a:rPr lang="en-US" sz="3413" spc="-13" dirty="0" err="1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Intermech</a:t>
            </a:r>
            <a:r>
              <a:rPr lang="en-US" sz="3413" spc="-13" dirty="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Professional Solution</a:t>
            </a:r>
          </a:p>
          <a:p>
            <a:pPr algn="l">
              <a:lnSpc>
                <a:spcPts val="4095"/>
              </a:lnSpc>
            </a:pPr>
            <a:endParaRPr lang="en-US" sz="3413" spc="-13" dirty="0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marL="439273" lvl="1" indent="-219637" algn="l">
              <a:lnSpc>
                <a:spcPts val="4095"/>
              </a:lnSpc>
              <a:buFont typeface="Arial"/>
              <a:buChar char="•"/>
            </a:pPr>
            <a:r>
              <a:rPr lang="en-US" sz="3413" spc="-15" dirty="0" err="1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Типовые</a:t>
            </a:r>
            <a:r>
              <a:rPr lang="en-US" sz="3413" spc="-15" dirty="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413" spc="-15" dirty="0" err="1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правила</a:t>
            </a:r>
            <a:r>
              <a:rPr lang="en-US" sz="3413" spc="-15" dirty="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413" spc="-15" dirty="0" err="1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интеграции</a:t>
            </a:r>
            <a:endParaRPr lang="en-US" sz="3413" spc="-15" dirty="0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548335" y="642673"/>
            <a:ext cx="1069974" cy="713652"/>
          </a:xfrm>
          <a:custGeom>
            <a:avLst/>
            <a:gdLst/>
            <a:ahLst/>
            <a:cxnLst/>
            <a:rect l="l" t="t" r="r" b="b"/>
            <a:pathLst>
              <a:path w="1069974" h="713652">
                <a:moveTo>
                  <a:pt x="0" y="0"/>
                </a:moveTo>
                <a:lnTo>
                  <a:pt x="1069974" y="0"/>
                </a:lnTo>
                <a:lnTo>
                  <a:pt x="1069974" y="713651"/>
                </a:lnTo>
                <a:lnTo>
                  <a:pt x="0" y="7136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130835" y="594108"/>
            <a:ext cx="2276804" cy="762216"/>
          </a:xfrm>
          <a:custGeom>
            <a:avLst/>
            <a:gdLst/>
            <a:ahLst/>
            <a:cxnLst/>
            <a:rect l="l" t="t" r="r" b="b"/>
            <a:pathLst>
              <a:path w="2276804" h="762216">
                <a:moveTo>
                  <a:pt x="0" y="0"/>
                </a:moveTo>
                <a:lnTo>
                  <a:pt x="2276805" y="0"/>
                </a:lnTo>
                <a:lnTo>
                  <a:pt x="2276805" y="762216"/>
                </a:lnTo>
                <a:lnTo>
                  <a:pt x="0" y="7622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471" t="-86676" r="-97309" b="-691098"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63521" y="1222974"/>
            <a:ext cx="478691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5"/>
              </a:lnSpc>
            </a:pPr>
            <a:r>
              <a:rPr lang="en-US" sz="4213">
                <a:solidFill>
                  <a:srgbClr val="D00A11"/>
                </a:solidFill>
                <a:latin typeface="Evolventa"/>
                <a:ea typeface="Evolventa"/>
                <a:cs typeface="Evolventa"/>
                <a:sym typeface="Evolventa"/>
              </a:rPr>
              <a:t>Общие сведения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85826" y="3055268"/>
            <a:ext cx="14850380" cy="533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4"/>
              </a:lnSpc>
              <a:spcBef>
                <a:spcPct val="0"/>
              </a:spcBef>
            </a:pPr>
            <a:r>
              <a:rPr lang="en-US" sz="3162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Программа не является самостоятельным продуктом и предназначена для использования в качестве расширения к типовой конфигурации «1С:ERP Управление предприятием2» системы программ «1С:Предприятие 8». </a:t>
            </a:r>
          </a:p>
          <a:p>
            <a:pPr algn="ctr">
              <a:lnSpc>
                <a:spcPts val="3794"/>
              </a:lnSpc>
              <a:spcBef>
                <a:spcPct val="0"/>
              </a:spcBef>
            </a:pPr>
            <a:endParaRPr lang="en-US" sz="3162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ctr">
              <a:lnSpc>
                <a:spcPts val="3794"/>
              </a:lnSpc>
              <a:spcBef>
                <a:spcPct val="0"/>
              </a:spcBef>
            </a:pPr>
            <a:r>
              <a:rPr lang="en-US" sz="3162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Она снабжена системой защиты от нелегального использования. </a:t>
            </a:r>
          </a:p>
          <a:p>
            <a:pPr algn="ctr">
              <a:lnSpc>
                <a:spcPts val="3794"/>
              </a:lnSpc>
              <a:spcBef>
                <a:spcPct val="0"/>
              </a:spcBef>
            </a:pPr>
            <a:endParaRPr lang="en-US" sz="3162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ctr">
              <a:lnSpc>
                <a:spcPts val="3794"/>
              </a:lnSpc>
              <a:spcBef>
                <a:spcPct val="0"/>
              </a:spcBef>
            </a:pPr>
            <a:endParaRPr lang="en-US" sz="3162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ctr">
              <a:lnSpc>
                <a:spcPts val="3794"/>
              </a:lnSpc>
              <a:spcBef>
                <a:spcPct val="0"/>
              </a:spcBef>
            </a:pPr>
            <a:r>
              <a:rPr lang="en-US" sz="3162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Разработчики </a:t>
            </a:r>
          </a:p>
          <a:p>
            <a:pPr algn="ctr">
              <a:lnSpc>
                <a:spcPts val="3794"/>
              </a:lnSpc>
              <a:spcBef>
                <a:spcPct val="0"/>
              </a:spcBef>
            </a:pPr>
            <a:r>
              <a:rPr lang="en-US" sz="3162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ЗАО «МиСофт НВП» www.misoft.by</a:t>
            </a:r>
          </a:p>
          <a:p>
            <a:pPr algn="ctr">
              <a:lnSpc>
                <a:spcPts val="3794"/>
              </a:lnSpc>
              <a:spcBef>
                <a:spcPct val="0"/>
              </a:spcBef>
            </a:pPr>
            <a:r>
              <a:rPr lang="en-US" sz="3162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НПП «Интермех» www.intermech.ru</a:t>
            </a:r>
          </a:p>
        </p:txBody>
      </p:sp>
      <p:sp>
        <p:nvSpPr>
          <p:cNvPr id="4" name="Freeform 4"/>
          <p:cNvSpPr/>
          <p:nvPr/>
        </p:nvSpPr>
        <p:spPr>
          <a:xfrm>
            <a:off x="16548335" y="642673"/>
            <a:ext cx="1069974" cy="713652"/>
          </a:xfrm>
          <a:custGeom>
            <a:avLst/>
            <a:gdLst/>
            <a:ahLst/>
            <a:cxnLst/>
            <a:rect l="l" t="t" r="r" b="b"/>
            <a:pathLst>
              <a:path w="1069974" h="713652">
                <a:moveTo>
                  <a:pt x="0" y="0"/>
                </a:moveTo>
                <a:lnTo>
                  <a:pt x="1069974" y="0"/>
                </a:lnTo>
                <a:lnTo>
                  <a:pt x="1069974" y="713651"/>
                </a:lnTo>
                <a:lnTo>
                  <a:pt x="0" y="7136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130835" y="594108"/>
            <a:ext cx="2276804" cy="762216"/>
          </a:xfrm>
          <a:custGeom>
            <a:avLst/>
            <a:gdLst/>
            <a:ahLst/>
            <a:cxnLst/>
            <a:rect l="l" t="t" r="r" b="b"/>
            <a:pathLst>
              <a:path w="2276804" h="762216">
                <a:moveTo>
                  <a:pt x="0" y="0"/>
                </a:moveTo>
                <a:lnTo>
                  <a:pt x="2276805" y="0"/>
                </a:lnTo>
                <a:lnTo>
                  <a:pt x="2276805" y="762216"/>
                </a:lnTo>
                <a:lnTo>
                  <a:pt x="0" y="7622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471" t="-86676" r="-97309" b="-691098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48335" y="642673"/>
            <a:ext cx="1069974" cy="713652"/>
          </a:xfrm>
          <a:custGeom>
            <a:avLst/>
            <a:gdLst/>
            <a:ahLst/>
            <a:cxnLst/>
            <a:rect l="l" t="t" r="r" b="b"/>
            <a:pathLst>
              <a:path w="1069974" h="713652">
                <a:moveTo>
                  <a:pt x="0" y="0"/>
                </a:moveTo>
                <a:lnTo>
                  <a:pt x="1069974" y="0"/>
                </a:lnTo>
                <a:lnTo>
                  <a:pt x="1069974" y="713651"/>
                </a:lnTo>
                <a:lnTo>
                  <a:pt x="0" y="7136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130835" y="594108"/>
            <a:ext cx="2276804" cy="762216"/>
          </a:xfrm>
          <a:custGeom>
            <a:avLst/>
            <a:gdLst/>
            <a:ahLst/>
            <a:cxnLst/>
            <a:rect l="l" t="t" r="r" b="b"/>
            <a:pathLst>
              <a:path w="2276804" h="762216">
                <a:moveTo>
                  <a:pt x="0" y="0"/>
                </a:moveTo>
                <a:lnTo>
                  <a:pt x="2276805" y="0"/>
                </a:lnTo>
                <a:lnTo>
                  <a:pt x="2276805" y="762216"/>
                </a:lnTo>
                <a:lnTo>
                  <a:pt x="0" y="7622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471" t="-86676" r="-97309" b="-69109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69589" y="2441501"/>
            <a:ext cx="6401866" cy="6079669"/>
          </a:xfrm>
          <a:custGeom>
            <a:avLst/>
            <a:gdLst/>
            <a:ahLst/>
            <a:cxnLst/>
            <a:rect l="l" t="t" r="r" b="b"/>
            <a:pathLst>
              <a:path w="6401866" h="6079669">
                <a:moveTo>
                  <a:pt x="0" y="0"/>
                </a:moveTo>
                <a:lnTo>
                  <a:pt x="6401866" y="0"/>
                </a:lnTo>
                <a:lnTo>
                  <a:pt x="6401866" y="6079669"/>
                </a:lnTo>
                <a:lnTo>
                  <a:pt x="0" y="60796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62" r="-24563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347586" y="3038426"/>
            <a:ext cx="7670059" cy="444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МиСофт</a:t>
            </a:r>
            <a:r>
              <a:rPr lang="en-US" sz="2499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– официальный партнер фирмы «1С» в Республике Беларусь. Свыше 30 лет наша компания специализируемся на поставке, установке, внедрении и сопровождении решений на платформе «1С:Предприятие». 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МиСофт</a:t>
            </a:r>
            <a:r>
              <a:rPr lang="en-US" sz="2499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– первая компания, которая начала распространение продуктов «1С» на белорусском рынке и входит в тройку лидеров по рейтингу фирмы "1С".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69589" y="723900"/>
            <a:ext cx="5473083" cy="121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5"/>
              </a:lnSpc>
              <a:spcBef>
                <a:spcPct val="0"/>
              </a:spcBef>
            </a:pPr>
            <a:r>
              <a:rPr lang="en-US" sz="596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О компании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120898" y="9124950"/>
            <a:ext cx="1138402" cy="53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5"/>
              </a:lnSpc>
              <a:spcBef>
                <a:spcPct val="0"/>
              </a:spcBef>
            </a:pPr>
            <a:r>
              <a:rPr lang="en-US" sz="266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стр. 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999" b="-800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57481" y="7616496"/>
            <a:ext cx="272092" cy="417800"/>
          </a:xfrm>
          <a:custGeom>
            <a:avLst/>
            <a:gdLst/>
            <a:ahLst/>
            <a:cxnLst/>
            <a:rect l="l" t="t" r="r" b="b"/>
            <a:pathLst>
              <a:path w="272092" h="417800">
                <a:moveTo>
                  <a:pt x="0" y="0"/>
                </a:moveTo>
                <a:lnTo>
                  <a:pt x="272092" y="0"/>
                </a:lnTo>
                <a:lnTo>
                  <a:pt x="272092" y="417800"/>
                </a:lnTo>
                <a:lnTo>
                  <a:pt x="0" y="417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157481" y="6342326"/>
            <a:ext cx="317772" cy="226810"/>
          </a:xfrm>
          <a:custGeom>
            <a:avLst/>
            <a:gdLst/>
            <a:ahLst/>
            <a:cxnLst/>
            <a:rect l="l" t="t" r="r" b="b"/>
            <a:pathLst>
              <a:path w="317772" h="226810">
                <a:moveTo>
                  <a:pt x="0" y="0"/>
                </a:moveTo>
                <a:lnTo>
                  <a:pt x="317772" y="0"/>
                </a:lnTo>
                <a:lnTo>
                  <a:pt x="317772" y="226810"/>
                </a:lnTo>
                <a:lnTo>
                  <a:pt x="0" y="2268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144089" y="5590677"/>
            <a:ext cx="314531" cy="314531"/>
          </a:xfrm>
          <a:custGeom>
            <a:avLst/>
            <a:gdLst/>
            <a:ahLst/>
            <a:cxnLst/>
            <a:rect l="l" t="t" r="r" b="b"/>
            <a:pathLst>
              <a:path w="314531" h="314531">
                <a:moveTo>
                  <a:pt x="0" y="0"/>
                </a:moveTo>
                <a:lnTo>
                  <a:pt x="314530" y="0"/>
                </a:lnTo>
                <a:lnTo>
                  <a:pt x="314530" y="314530"/>
                </a:lnTo>
                <a:lnTo>
                  <a:pt x="0" y="3145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144272" y="6947047"/>
            <a:ext cx="317772" cy="317772"/>
          </a:xfrm>
          <a:custGeom>
            <a:avLst/>
            <a:gdLst/>
            <a:ahLst/>
            <a:cxnLst/>
            <a:rect l="l" t="t" r="r" b="b"/>
            <a:pathLst>
              <a:path w="317772" h="317772">
                <a:moveTo>
                  <a:pt x="0" y="0"/>
                </a:moveTo>
                <a:lnTo>
                  <a:pt x="317773" y="0"/>
                </a:lnTo>
                <a:lnTo>
                  <a:pt x="317773" y="317772"/>
                </a:lnTo>
                <a:lnTo>
                  <a:pt x="0" y="3177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822586" y="1521576"/>
            <a:ext cx="2304839" cy="1504824"/>
          </a:xfrm>
          <a:custGeom>
            <a:avLst/>
            <a:gdLst/>
            <a:ahLst/>
            <a:cxnLst/>
            <a:rect l="l" t="t" r="r" b="b"/>
            <a:pathLst>
              <a:path w="2304839" h="1504824">
                <a:moveTo>
                  <a:pt x="0" y="0"/>
                </a:moveTo>
                <a:lnTo>
                  <a:pt x="2304839" y="0"/>
                </a:lnTo>
                <a:lnTo>
                  <a:pt x="2304839" y="1504824"/>
                </a:lnTo>
                <a:lnTo>
                  <a:pt x="0" y="150482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078" b="-1078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58533" y="1143889"/>
            <a:ext cx="4904482" cy="1607228"/>
          </a:xfrm>
          <a:custGeom>
            <a:avLst/>
            <a:gdLst/>
            <a:ahLst/>
            <a:cxnLst/>
            <a:rect l="l" t="t" r="r" b="b"/>
            <a:pathLst>
              <a:path w="4904482" h="1607228">
                <a:moveTo>
                  <a:pt x="0" y="0"/>
                </a:moveTo>
                <a:lnTo>
                  <a:pt x="4904482" y="0"/>
                </a:lnTo>
                <a:lnTo>
                  <a:pt x="4904482" y="1607228"/>
                </a:lnTo>
                <a:lnTo>
                  <a:pt x="0" y="160722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194" t="-86676" r="-94199" b="-691098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927863" y="1028700"/>
            <a:ext cx="11477274" cy="11477274"/>
          </a:xfrm>
          <a:custGeom>
            <a:avLst/>
            <a:gdLst/>
            <a:ahLst/>
            <a:cxnLst/>
            <a:rect l="l" t="t" r="r" b="b"/>
            <a:pathLst>
              <a:path w="11477274" h="11477274">
                <a:moveTo>
                  <a:pt x="0" y="0"/>
                </a:moveTo>
                <a:lnTo>
                  <a:pt x="11477274" y="0"/>
                </a:lnTo>
                <a:lnTo>
                  <a:pt x="11477274" y="11477274"/>
                </a:lnTo>
                <a:lnTo>
                  <a:pt x="0" y="1147727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64206" y="4234798"/>
            <a:ext cx="4758379" cy="908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4"/>
              </a:lnSpc>
            </a:pPr>
            <a:r>
              <a:rPr lang="en-US" sz="5554" spc="55">
                <a:solidFill>
                  <a:srgbClr val="2B2E31"/>
                </a:solidFill>
                <a:latin typeface="Evolventa"/>
                <a:ea typeface="Evolventa"/>
                <a:cs typeface="Evolventa"/>
                <a:sym typeface="Evolventa"/>
              </a:rPr>
              <a:t>КОНТАКТЫ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10721" y="5476722"/>
            <a:ext cx="5482183" cy="417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58"/>
              </a:lnSpc>
              <a:spcBef>
                <a:spcPct val="0"/>
              </a:spcBef>
            </a:pPr>
            <a:r>
              <a:rPr lang="en-US" sz="2558" spc="127">
                <a:solidFill>
                  <a:srgbClr val="2B2E31"/>
                </a:solidFill>
                <a:latin typeface="Evolventa"/>
                <a:ea typeface="Evolventa"/>
                <a:cs typeface="Evolventa"/>
                <a:sym typeface="Evolventa"/>
                <a:hlinkClick r:id="rId14" tooltip="tel:+375173485656"/>
              </a:rPr>
              <a:t>+375 (17) 348-56-56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42790" y="6211515"/>
            <a:ext cx="5840938" cy="442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14"/>
              </a:lnSpc>
            </a:pPr>
            <a:r>
              <a:rPr lang="en-US" sz="2558" spc="127">
                <a:solidFill>
                  <a:srgbClr val="2B2E31"/>
                </a:solidFill>
                <a:latin typeface="Evolventa"/>
                <a:ea typeface="Evolventa"/>
                <a:cs typeface="Evolventa"/>
                <a:sym typeface="Evolventa"/>
                <a:hlinkClick r:id="rId15" tooltip="mailto:info@misoft.by"/>
              </a:rPr>
              <a:t>info@misoft.by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42790" y="6871568"/>
            <a:ext cx="5746581" cy="442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14"/>
              </a:lnSpc>
            </a:pPr>
            <a:r>
              <a:rPr lang="en-US" sz="2558" spc="127">
                <a:solidFill>
                  <a:srgbClr val="2B2E31"/>
                </a:solidFill>
                <a:latin typeface="Evolventa"/>
                <a:ea typeface="Evolventa"/>
                <a:cs typeface="Evolventa"/>
                <a:sym typeface="Evolventa"/>
              </a:rPr>
              <a:t>misoft.by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42790" y="7570909"/>
            <a:ext cx="5494293" cy="741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58"/>
              </a:lnSpc>
            </a:pPr>
            <a:r>
              <a:rPr lang="en-US" sz="2558" spc="127">
                <a:solidFill>
                  <a:srgbClr val="2B2E31"/>
                </a:solidFill>
                <a:latin typeface="Evolventa"/>
                <a:ea typeface="Evolventa"/>
                <a:cs typeface="Evolventa"/>
                <a:sym typeface="Evolventa"/>
                <a:hlinkClick r:id="rId16" tooltip="https://misoft.by/contacts/minsk/8043/"/>
              </a:rPr>
              <a:t>Минск, пр-т Независимости, 177, 2 секция, 6 этаж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3569" y="2663238"/>
            <a:ext cx="7301145" cy="363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sz="1807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Официальный дистрибьютор 1С в Беларуси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48335" y="642673"/>
            <a:ext cx="1069974" cy="713652"/>
          </a:xfrm>
          <a:custGeom>
            <a:avLst/>
            <a:gdLst/>
            <a:ahLst/>
            <a:cxnLst/>
            <a:rect l="l" t="t" r="r" b="b"/>
            <a:pathLst>
              <a:path w="1069974" h="713652">
                <a:moveTo>
                  <a:pt x="0" y="0"/>
                </a:moveTo>
                <a:lnTo>
                  <a:pt x="1069974" y="0"/>
                </a:lnTo>
                <a:lnTo>
                  <a:pt x="1069974" y="713651"/>
                </a:lnTo>
                <a:lnTo>
                  <a:pt x="0" y="7136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130835" y="594108"/>
            <a:ext cx="2276804" cy="762216"/>
          </a:xfrm>
          <a:custGeom>
            <a:avLst/>
            <a:gdLst/>
            <a:ahLst/>
            <a:cxnLst/>
            <a:rect l="l" t="t" r="r" b="b"/>
            <a:pathLst>
              <a:path w="2276804" h="762216">
                <a:moveTo>
                  <a:pt x="0" y="0"/>
                </a:moveTo>
                <a:lnTo>
                  <a:pt x="2276805" y="0"/>
                </a:lnTo>
                <a:lnTo>
                  <a:pt x="2276805" y="762216"/>
                </a:lnTo>
                <a:lnTo>
                  <a:pt x="0" y="7622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471" t="-86676" r="-97309" b="-69109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87948" y="5290923"/>
            <a:ext cx="19263896" cy="7293954"/>
            <a:chOff x="0" y="0"/>
            <a:chExt cx="26109551" cy="98859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109550" cy="9885949"/>
            </a:xfrm>
            <a:custGeom>
              <a:avLst/>
              <a:gdLst/>
              <a:ahLst/>
              <a:cxnLst/>
              <a:rect l="l" t="t" r="r" b="b"/>
              <a:pathLst>
                <a:path w="26109550" h="9885949">
                  <a:moveTo>
                    <a:pt x="26109550" y="6534720"/>
                  </a:moveTo>
                  <a:lnTo>
                    <a:pt x="0" y="9885949"/>
                  </a:lnTo>
                  <a:lnTo>
                    <a:pt x="0" y="3351229"/>
                  </a:lnTo>
                  <a:lnTo>
                    <a:pt x="26109550" y="0"/>
                  </a:lnTo>
                  <a:close/>
                </a:path>
              </a:pathLst>
            </a:custGeom>
            <a:blipFill>
              <a:blip r:embed="rId4"/>
              <a:stretch>
                <a:fillRect t="-39383" b="-36688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824190" y="651474"/>
            <a:ext cx="7395646" cy="121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5"/>
              </a:lnSpc>
              <a:spcBef>
                <a:spcPct val="0"/>
              </a:spcBef>
            </a:pPr>
            <a:r>
              <a:rPr lang="en-US" sz="596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МиСофт сегодня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4190" y="1594880"/>
            <a:ext cx="5316592" cy="5424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4"/>
              </a:lnSpc>
            </a:pPr>
            <a:endParaRPr/>
          </a:p>
          <a:p>
            <a:pPr marL="450840" lvl="1" indent="-225420" algn="l">
              <a:lnSpc>
                <a:spcPts val="3132"/>
              </a:lnSpc>
              <a:buFont typeface="Arial"/>
              <a:buChar char="•"/>
            </a:pPr>
            <a:r>
              <a:rPr lang="en-US" sz="2088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Резидент ПВТ, входит в состав Совета Ассоциации «Инфопарк»;</a:t>
            </a:r>
          </a:p>
          <a:p>
            <a:pPr marL="450840" lvl="1" indent="-225420" algn="l">
              <a:lnSpc>
                <a:spcPts val="3132"/>
              </a:lnSpc>
              <a:buFont typeface="Arial"/>
              <a:buChar char="•"/>
            </a:pPr>
            <a:r>
              <a:rPr lang="en-US" sz="2088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"Центр сертифицированного обучения 1С" и «Центр сертификации пользователей «1С:Профессионал» и «1С:Специалист»;</a:t>
            </a:r>
          </a:p>
          <a:p>
            <a:pPr marL="450840" lvl="1" indent="-225420" algn="l">
              <a:lnSpc>
                <a:spcPts val="3132"/>
              </a:lnSpc>
              <a:buFont typeface="Arial"/>
              <a:buChar char="•"/>
            </a:pPr>
            <a:r>
              <a:rPr lang="en-US" sz="2088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Локализатор типовых решений для рынка Республики Беларусь;</a:t>
            </a:r>
          </a:p>
          <a:p>
            <a:pPr marL="450840" lvl="1" indent="-225420" algn="l">
              <a:lnSpc>
                <a:spcPts val="3132"/>
              </a:lnSpc>
              <a:buFont typeface="Arial"/>
              <a:buChar char="•"/>
            </a:pPr>
            <a:r>
              <a:rPr lang="en-US" sz="2088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Собственная линия консультации клиентов; </a:t>
            </a:r>
          </a:p>
          <a:p>
            <a:pPr algn="l">
              <a:lnSpc>
                <a:spcPts val="2923"/>
              </a:lnSpc>
            </a:pPr>
            <a:endParaRPr lang="en-US" sz="2088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17939" y="2383721"/>
            <a:ext cx="4772323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350+ сертификатов «1С»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1800+ реализованных проектов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31137" y="2383721"/>
            <a:ext cx="5248926" cy="228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«1С:Центр разработки» в Республике Беларусь;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«1С:Кандидат ERP»;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«1С:Центр компетенции по Документообороту»;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«Центр реальной автоматизации».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120898" y="9124950"/>
            <a:ext cx="1138402" cy="53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5"/>
              </a:lnSpc>
              <a:spcBef>
                <a:spcPct val="0"/>
              </a:spcBef>
            </a:pPr>
            <a:r>
              <a:rPr lang="en-US" sz="266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стр.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708460" y="905020"/>
            <a:ext cx="5786800" cy="9374268"/>
            <a:chOff x="0" y="0"/>
            <a:chExt cx="5540191" cy="8974776"/>
          </a:xfrm>
        </p:grpSpPr>
        <p:sp>
          <p:nvSpPr>
            <p:cNvPr id="3" name="Freeform 3"/>
            <p:cNvSpPr/>
            <p:nvPr/>
          </p:nvSpPr>
          <p:spPr>
            <a:xfrm>
              <a:off x="6731" y="8050"/>
              <a:ext cx="5526659" cy="8958666"/>
            </a:xfrm>
            <a:custGeom>
              <a:avLst/>
              <a:gdLst/>
              <a:ahLst/>
              <a:cxnLst/>
              <a:rect l="l" t="t" r="r" b="b"/>
              <a:pathLst>
                <a:path w="5526659" h="8958666">
                  <a:moveTo>
                    <a:pt x="921131" y="0"/>
                  </a:moveTo>
                  <a:lnTo>
                    <a:pt x="4605528" y="0"/>
                  </a:lnTo>
                  <a:cubicBezTo>
                    <a:pt x="5114290" y="0"/>
                    <a:pt x="5526659" y="493476"/>
                    <a:pt x="5526659" y="1102385"/>
                  </a:cubicBezTo>
                  <a:lnTo>
                    <a:pt x="5526659" y="8958666"/>
                  </a:lnTo>
                  <a:lnTo>
                    <a:pt x="0" y="8958666"/>
                  </a:lnTo>
                  <a:lnTo>
                    <a:pt x="0" y="1102385"/>
                  </a:lnTo>
                  <a:cubicBezTo>
                    <a:pt x="0" y="493628"/>
                    <a:pt x="412496" y="0"/>
                    <a:pt x="921131" y="0"/>
                  </a:cubicBezTo>
                  <a:close/>
                </a:path>
              </a:pathLst>
            </a:custGeom>
            <a:solidFill>
              <a:srgbClr val="FFFAE9">
                <a:alpha val="89804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540121" cy="8974767"/>
            </a:xfrm>
            <a:custGeom>
              <a:avLst/>
              <a:gdLst/>
              <a:ahLst/>
              <a:cxnLst/>
              <a:rect l="l" t="t" r="r" b="b"/>
              <a:pathLst>
                <a:path w="5540121" h="8974767">
                  <a:moveTo>
                    <a:pt x="927862" y="0"/>
                  </a:moveTo>
                  <a:lnTo>
                    <a:pt x="4612259" y="0"/>
                  </a:lnTo>
                  <a:lnTo>
                    <a:pt x="4612259" y="8050"/>
                  </a:lnTo>
                  <a:lnTo>
                    <a:pt x="4612259" y="0"/>
                  </a:lnTo>
                  <a:cubicBezTo>
                    <a:pt x="5124704" y="0"/>
                    <a:pt x="5540121" y="497121"/>
                    <a:pt x="5540121" y="1110435"/>
                  </a:cubicBezTo>
                  <a:lnTo>
                    <a:pt x="5533390" y="1110435"/>
                  </a:lnTo>
                  <a:lnTo>
                    <a:pt x="5540121" y="1110435"/>
                  </a:lnTo>
                  <a:lnTo>
                    <a:pt x="5540121" y="8966716"/>
                  </a:lnTo>
                  <a:cubicBezTo>
                    <a:pt x="5540121" y="8971121"/>
                    <a:pt x="5537073" y="8974767"/>
                    <a:pt x="5533390" y="8974767"/>
                  </a:cubicBezTo>
                  <a:lnTo>
                    <a:pt x="6731" y="8974767"/>
                  </a:lnTo>
                  <a:cubicBezTo>
                    <a:pt x="3048" y="8974767"/>
                    <a:pt x="0" y="8971121"/>
                    <a:pt x="0" y="8966716"/>
                  </a:cubicBezTo>
                  <a:lnTo>
                    <a:pt x="0" y="1110435"/>
                  </a:lnTo>
                  <a:lnTo>
                    <a:pt x="6731" y="1110435"/>
                  </a:lnTo>
                  <a:lnTo>
                    <a:pt x="0" y="1110435"/>
                  </a:lnTo>
                  <a:cubicBezTo>
                    <a:pt x="0" y="497121"/>
                    <a:pt x="415417" y="0"/>
                    <a:pt x="927862" y="0"/>
                  </a:cubicBezTo>
                  <a:cubicBezTo>
                    <a:pt x="931545" y="0"/>
                    <a:pt x="934593" y="3645"/>
                    <a:pt x="934593" y="8050"/>
                  </a:cubicBezTo>
                  <a:lnTo>
                    <a:pt x="927862" y="8050"/>
                  </a:lnTo>
                  <a:lnTo>
                    <a:pt x="927862" y="0"/>
                  </a:lnTo>
                  <a:moveTo>
                    <a:pt x="927862" y="16252"/>
                  </a:moveTo>
                  <a:cubicBezTo>
                    <a:pt x="924179" y="16252"/>
                    <a:pt x="921131" y="12607"/>
                    <a:pt x="921131" y="8202"/>
                  </a:cubicBezTo>
                  <a:lnTo>
                    <a:pt x="927862" y="8202"/>
                  </a:lnTo>
                  <a:lnTo>
                    <a:pt x="927862" y="16252"/>
                  </a:lnTo>
                  <a:cubicBezTo>
                    <a:pt x="422910" y="16252"/>
                    <a:pt x="13462" y="506083"/>
                    <a:pt x="13462" y="1110435"/>
                  </a:cubicBezTo>
                  <a:lnTo>
                    <a:pt x="13462" y="8966716"/>
                  </a:lnTo>
                  <a:lnTo>
                    <a:pt x="6731" y="8966716"/>
                  </a:lnTo>
                  <a:lnTo>
                    <a:pt x="6731" y="8958666"/>
                  </a:lnTo>
                  <a:lnTo>
                    <a:pt x="5533390" y="8958666"/>
                  </a:lnTo>
                  <a:lnTo>
                    <a:pt x="5533390" y="8966716"/>
                  </a:lnTo>
                  <a:lnTo>
                    <a:pt x="5526659" y="8966716"/>
                  </a:lnTo>
                  <a:lnTo>
                    <a:pt x="5526659" y="1110435"/>
                  </a:lnTo>
                  <a:cubicBezTo>
                    <a:pt x="5526659" y="506083"/>
                    <a:pt x="5117338" y="16252"/>
                    <a:pt x="4612259" y="16252"/>
                  </a:cubicBezTo>
                  <a:lnTo>
                    <a:pt x="927862" y="16252"/>
                  </a:lnTo>
                  <a:close/>
                </a:path>
              </a:pathLst>
            </a:custGeom>
            <a:solidFill>
              <a:srgbClr val="000000">
                <a:alpha val="89804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586793" y="3127379"/>
            <a:ext cx="9324264" cy="5099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2539" lvl="2" indent="-140846" algn="l">
              <a:lnSpc>
                <a:spcPts val="4957"/>
              </a:lnSpc>
              <a:buFont typeface="Arial"/>
              <a:buChar char="⚬"/>
            </a:pPr>
            <a:r>
              <a:rPr lang="en-US" sz="3283" spc="-14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Автоматическое формирование ресурсных спецификаций в 1С</a:t>
            </a:r>
          </a:p>
          <a:p>
            <a:pPr marL="422539" lvl="2" indent="-140846" algn="l">
              <a:lnSpc>
                <a:spcPts val="4957"/>
              </a:lnSpc>
              <a:buFont typeface="Arial"/>
              <a:buChar char="⚬"/>
            </a:pPr>
            <a:r>
              <a:rPr lang="en-US" sz="3283" spc="-14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Обновление состава и атрибутов существующий в 1С справочной информации</a:t>
            </a:r>
          </a:p>
          <a:p>
            <a:pPr marL="422539" lvl="2" indent="-140846" algn="l">
              <a:lnSpc>
                <a:spcPts val="4957"/>
              </a:lnSpc>
              <a:buFont typeface="Arial"/>
              <a:buChar char="⚬"/>
            </a:pPr>
            <a:r>
              <a:rPr lang="en-US" sz="3283" spc="-14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Обмен данными двунаправленный</a:t>
            </a:r>
          </a:p>
          <a:p>
            <a:pPr marL="422539" lvl="2" indent="-140846" algn="l">
              <a:lnSpc>
                <a:spcPts val="4957"/>
              </a:lnSpc>
              <a:buFont typeface="Arial"/>
              <a:buChar char="⚬"/>
            </a:pPr>
            <a:r>
              <a:rPr lang="en-US" sz="3283" spc="-14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Настройка обмена производится на стороне 1С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420769" y="2025313"/>
            <a:ext cx="6093606" cy="6767911"/>
            <a:chOff x="0" y="0"/>
            <a:chExt cx="6220012" cy="69083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20063" cy="6908292"/>
            </a:xfrm>
            <a:custGeom>
              <a:avLst/>
              <a:gdLst/>
              <a:ahLst/>
              <a:cxnLst/>
              <a:rect l="l" t="t" r="r" b="b"/>
              <a:pathLst>
                <a:path w="6220063" h="6908292">
                  <a:moveTo>
                    <a:pt x="0" y="702310"/>
                  </a:moveTo>
                  <a:cubicBezTo>
                    <a:pt x="0" y="314452"/>
                    <a:pt x="464191" y="0"/>
                    <a:pt x="1036744" y="0"/>
                  </a:cubicBezTo>
                  <a:lnTo>
                    <a:pt x="5183344" y="0"/>
                  </a:lnTo>
                  <a:cubicBezTo>
                    <a:pt x="5755896" y="0"/>
                    <a:pt x="6220063" y="314452"/>
                    <a:pt x="6220063" y="702310"/>
                  </a:cubicBezTo>
                  <a:lnTo>
                    <a:pt x="6220063" y="6205982"/>
                  </a:lnTo>
                  <a:cubicBezTo>
                    <a:pt x="6220063" y="6593840"/>
                    <a:pt x="5755896" y="6908292"/>
                    <a:pt x="5183344" y="6908292"/>
                  </a:cubicBezTo>
                  <a:lnTo>
                    <a:pt x="1036744" y="6908292"/>
                  </a:lnTo>
                  <a:cubicBezTo>
                    <a:pt x="464191" y="6908292"/>
                    <a:pt x="0" y="6593840"/>
                    <a:pt x="0" y="6205982"/>
                  </a:cubicBezTo>
                  <a:close/>
                </a:path>
              </a:pathLst>
            </a:custGeom>
            <a:solidFill>
              <a:srgbClr val="BDBDBD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6548335" y="642673"/>
            <a:ext cx="1069974" cy="713652"/>
          </a:xfrm>
          <a:custGeom>
            <a:avLst/>
            <a:gdLst/>
            <a:ahLst/>
            <a:cxnLst/>
            <a:rect l="l" t="t" r="r" b="b"/>
            <a:pathLst>
              <a:path w="1069974" h="713652">
                <a:moveTo>
                  <a:pt x="0" y="0"/>
                </a:moveTo>
                <a:lnTo>
                  <a:pt x="1069974" y="0"/>
                </a:lnTo>
                <a:lnTo>
                  <a:pt x="1069974" y="713651"/>
                </a:lnTo>
                <a:lnTo>
                  <a:pt x="0" y="7136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130835" y="594108"/>
            <a:ext cx="2276804" cy="762216"/>
          </a:xfrm>
          <a:custGeom>
            <a:avLst/>
            <a:gdLst/>
            <a:ahLst/>
            <a:cxnLst/>
            <a:rect l="l" t="t" r="r" b="b"/>
            <a:pathLst>
              <a:path w="2276804" h="762216">
                <a:moveTo>
                  <a:pt x="0" y="0"/>
                </a:moveTo>
                <a:lnTo>
                  <a:pt x="2276805" y="0"/>
                </a:lnTo>
                <a:lnTo>
                  <a:pt x="2276805" y="762216"/>
                </a:lnTo>
                <a:lnTo>
                  <a:pt x="0" y="7622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471" t="-86676" r="-97309" b="-691098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81274" y="490229"/>
            <a:ext cx="8425160" cy="1210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5"/>
              </a:lnSpc>
              <a:spcBef>
                <a:spcPct val="0"/>
              </a:spcBef>
            </a:pPr>
            <a:r>
              <a:rPr lang="en-US" sz="5960">
                <a:solidFill>
                  <a:srgbClr val="D00A11"/>
                </a:solidFill>
                <a:latin typeface="Evolventa"/>
                <a:ea typeface="Evolventa"/>
                <a:cs typeface="Evolventa"/>
                <a:sym typeface="Evolventa"/>
              </a:rPr>
              <a:t>Назначение продукта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96865" y="4582504"/>
            <a:ext cx="5451396" cy="18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15"/>
              </a:lnSpc>
              <a:spcBef>
                <a:spcPct val="0"/>
              </a:spcBef>
            </a:pPr>
            <a:r>
              <a:rPr lang="en-US" sz="5513" spc="-24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Интеграция 1С и IPS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120898" y="9124950"/>
            <a:ext cx="1138402" cy="53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5"/>
              </a:lnSpc>
              <a:spcBef>
                <a:spcPct val="0"/>
              </a:spcBef>
            </a:pPr>
            <a:r>
              <a:rPr lang="en-US" sz="266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стр. 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98772" y="3498889"/>
            <a:ext cx="12989228" cy="2178600"/>
            <a:chOff x="0" y="0"/>
            <a:chExt cx="3421031" cy="5737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1031" cy="573788"/>
            </a:xfrm>
            <a:custGeom>
              <a:avLst/>
              <a:gdLst/>
              <a:ahLst/>
              <a:cxnLst/>
              <a:rect l="l" t="t" r="r" b="b"/>
              <a:pathLst>
                <a:path w="3421031" h="573788">
                  <a:moveTo>
                    <a:pt x="0" y="0"/>
                  </a:moveTo>
                  <a:lnTo>
                    <a:pt x="3421031" y="0"/>
                  </a:lnTo>
                  <a:lnTo>
                    <a:pt x="3421031" y="573788"/>
                  </a:lnTo>
                  <a:lnTo>
                    <a:pt x="0" y="57378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421031" cy="6214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58834" y="8169000"/>
            <a:ext cx="12989228" cy="2178600"/>
            <a:chOff x="0" y="0"/>
            <a:chExt cx="3421031" cy="5737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21031" cy="573788"/>
            </a:xfrm>
            <a:custGeom>
              <a:avLst/>
              <a:gdLst/>
              <a:ahLst/>
              <a:cxnLst/>
              <a:rect l="l" t="t" r="r" b="b"/>
              <a:pathLst>
                <a:path w="3421031" h="573788">
                  <a:moveTo>
                    <a:pt x="0" y="0"/>
                  </a:moveTo>
                  <a:lnTo>
                    <a:pt x="3421031" y="0"/>
                  </a:lnTo>
                  <a:lnTo>
                    <a:pt x="3421031" y="573788"/>
                  </a:lnTo>
                  <a:lnTo>
                    <a:pt x="0" y="57378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421031" cy="6214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005712" y="9446387"/>
            <a:ext cx="815888" cy="544181"/>
          </a:xfrm>
          <a:custGeom>
            <a:avLst/>
            <a:gdLst/>
            <a:ahLst/>
            <a:cxnLst/>
            <a:rect l="l" t="t" r="r" b="b"/>
            <a:pathLst>
              <a:path w="815888" h="544181">
                <a:moveTo>
                  <a:pt x="0" y="0"/>
                </a:moveTo>
                <a:lnTo>
                  <a:pt x="815888" y="0"/>
                </a:lnTo>
                <a:lnTo>
                  <a:pt x="815888" y="544181"/>
                </a:lnTo>
                <a:lnTo>
                  <a:pt x="0" y="5441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2294" y="9409355"/>
            <a:ext cx="1736133" cy="581213"/>
          </a:xfrm>
          <a:custGeom>
            <a:avLst/>
            <a:gdLst/>
            <a:ahLst/>
            <a:cxnLst/>
            <a:rect l="l" t="t" r="r" b="b"/>
            <a:pathLst>
              <a:path w="1736133" h="581213">
                <a:moveTo>
                  <a:pt x="0" y="0"/>
                </a:moveTo>
                <a:lnTo>
                  <a:pt x="1736134" y="0"/>
                </a:lnTo>
                <a:lnTo>
                  <a:pt x="1736134" y="581213"/>
                </a:lnTo>
                <a:lnTo>
                  <a:pt x="0" y="5812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471" t="-86676" r="-97309" b="-691098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005712" y="2162602"/>
            <a:ext cx="14080497" cy="1813134"/>
            <a:chOff x="0" y="0"/>
            <a:chExt cx="11740444" cy="1511807"/>
          </a:xfrm>
        </p:grpSpPr>
        <p:sp>
          <p:nvSpPr>
            <p:cNvPr id="11" name="Freeform 11"/>
            <p:cNvSpPr/>
            <p:nvPr/>
          </p:nvSpPr>
          <p:spPr>
            <a:xfrm>
              <a:off x="18034" y="20386"/>
              <a:ext cx="11704447" cy="1471108"/>
            </a:xfrm>
            <a:custGeom>
              <a:avLst/>
              <a:gdLst/>
              <a:ahLst/>
              <a:cxnLst/>
              <a:rect l="l" t="t" r="r" b="b"/>
              <a:pathLst>
                <a:path w="11704447" h="1471108">
                  <a:moveTo>
                    <a:pt x="0" y="245209"/>
                  </a:moveTo>
                  <a:cubicBezTo>
                    <a:pt x="0" y="109827"/>
                    <a:pt x="99441" y="0"/>
                    <a:pt x="222250" y="0"/>
                  </a:cubicBezTo>
                  <a:lnTo>
                    <a:pt x="11482197" y="0"/>
                  </a:lnTo>
                  <a:cubicBezTo>
                    <a:pt x="11604879" y="0"/>
                    <a:pt x="11704447" y="109827"/>
                    <a:pt x="11704447" y="245209"/>
                  </a:cubicBezTo>
                  <a:lnTo>
                    <a:pt x="11704447" y="1225900"/>
                  </a:lnTo>
                  <a:cubicBezTo>
                    <a:pt x="11704447" y="1361281"/>
                    <a:pt x="11605006" y="1471108"/>
                    <a:pt x="11482197" y="1471108"/>
                  </a:cubicBezTo>
                  <a:lnTo>
                    <a:pt x="222250" y="1471108"/>
                  </a:lnTo>
                  <a:cubicBezTo>
                    <a:pt x="99568" y="1471108"/>
                    <a:pt x="0" y="1361281"/>
                    <a:pt x="0" y="1225900"/>
                  </a:cubicBezTo>
                  <a:close/>
                </a:path>
              </a:pathLst>
            </a:custGeom>
            <a:solidFill>
              <a:srgbClr val="BDBDBD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1740515" cy="1511872"/>
            </a:xfrm>
            <a:custGeom>
              <a:avLst/>
              <a:gdLst/>
              <a:ahLst/>
              <a:cxnLst/>
              <a:rect l="l" t="t" r="r" b="b"/>
              <a:pathLst>
                <a:path w="11740515" h="1511872">
                  <a:moveTo>
                    <a:pt x="0" y="265595"/>
                  </a:moveTo>
                  <a:cubicBezTo>
                    <a:pt x="0" y="118441"/>
                    <a:pt x="107950" y="0"/>
                    <a:pt x="240284" y="0"/>
                  </a:cubicBezTo>
                  <a:lnTo>
                    <a:pt x="11500231" y="0"/>
                  </a:lnTo>
                  <a:lnTo>
                    <a:pt x="11500231" y="20386"/>
                  </a:lnTo>
                  <a:lnTo>
                    <a:pt x="11500231" y="0"/>
                  </a:lnTo>
                  <a:cubicBezTo>
                    <a:pt x="11632565" y="0"/>
                    <a:pt x="11740515" y="118441"/>
                    <a:pt x="11740515" y="265595"/>
                  </a:cubicBezTo>
                  <a:lnTo>
                    <a:pt x="11722481" y="265595"/>
                  </a:lnTo>
                  <a:lnTo>
                    <a:pt x="11740515" y="265595"/>
                  </a:lnTo>
                  <a:lnTo>
                    <a:pt x="11740515" y="1246286"/>
                  </a:lnTo>
                  <a:lnTo>
                    <a:pt x="11722481" y="1246286"/>
                  </a:lnTo>
                  <a:lnTo>
                    <a:pt x="11740515" y="1246286"/>
                  </a:lnTo>
                  <a:cubicBezTo>
                    <a:pt x="11740515" y="1393439"/>
                    <a:pt x="11632565" y="1511872"/>
                    <a:pt x="11500231" y="1511872"/>
                  </a:cubicBezTo>
                  <a:lnTo>
                    <a:pt x="11500231" y="1491494"/>
                  </a:lnTo>
                  <a:lnTo>
                    <a:pt x="11500231" y="1511872"/>
                  </a:lnTo>
                  <a:lnTo>
                    <a:pt x="240284" y="1511872"/>
                  </a:lnTo>
                  <a:lnTo>
                    <a:pt x="240284" y="1491494"/>
                  </a:lnTo>
                  <a:lnTo>
                    <a:pt x="240284" y="1511872"/>
                  </a:lnTo>
                  <a:cubicBezTo>
                    <a:pt x="107950" y="1511737"/>
                    <a:pt x="0" y="1393296"/>
                    <a:pt x="0" y="1246286"/>
                  </a:cubicBezTo>
                  <a:lnTo>
                    <a:pt x="0" y="265595"/>
                  </a:lnTo>
                  <a:lnTo>
                    <a:pt x="18034" y="265595"/>
                  </a:lnTo>
                  <a:lnTo>
                    <a:pt x="0" y="265595"/>
                  </a:lnTo>
                  <a:moveTo>
                    <a:pt x="36068" y="265595"/>
                  </a:moveTo>
                  <a:lnTo>
                    <a:pt x="36068" y="1246286"/>
                  </a:lnTo>
                  <a:lnTo>
                    <a:pt x="18034" y="1246286"/>
                  </a:lnTo>
                  <a:lnTo>
                    <a:pt x="36068" y="1246286"/>
                  </a:lnTo>
                  <a:cubicBezTo>
                    <a:pt x="36068" y="1369895"/>
                    <a:pt x="127000" y="1470964"/>
                    <a:pt x="240157" y="1470964"/>
                  </a:cubicBezTo>
                  <a:lnTo>
                    <a:pt x="11500231" y="1470964"/>
                  </a:lnTo>
                  <a:cubicBezTo>
                    <a:pt x="11613388" y="1470964"/>
                    <a:pt x="11704320" y="1369895"/>
                    <a:pt x="11704320" y="1246286"/>
                  </a:cubicBezTo>
                  <a:lnTo>
                    <a:pt x="11704320" y="265595"/>
                  </a:lnTo>
                  <a:cubicBezTo>
                    <a:pt x="11704320" y="141986"/>
                    <a:pt x="11613388" y="40916"/>
                    <a:pt x="11500231" y="40916"/>
                  </a:cubicBezTo>
                  <a:lnTo>
                    <a:pt x="240284" y="40916"/>
                  </a:lnTo>
                  <a:lnTo>
                    <a:pt x="240284" y="20386"/>
                  </a:lnTo>
                  <a:lnTo>
                    <a:pt x="240284" y="40772"/>
                  </a:lnTo>
                  <a:cubicBezTo>
                    <a:pt x="127127" y="40772"/>
                    <a:pt x="36068" y="141986"/>
                    <a:pt x="36068" y="2655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2948417" y="2241076"/>
            <a:ext cx="12450760" cy="156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4"/>
              </a:lnSpc>
            </a:pPr>
            <a:r>
              <a:rPr lang="en-US" sz="3292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1С:ERP система – не содержит подсистемы для конструкторско-технологической подготовки производства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1771" y="616019"/>
            <a:ext cx="11342258" cy="1137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53"/>
              </a:lnSpc>
              <a:spcBef>
                <a:spcPct val="0"/>
              </a:spcBef>
            </a:pPr>
            <a:r>
              <a:rPr lang="en-US" sz="5609">
                <a:solidFill>
                  <a:srgbClr val="D00A11"/>
                </a:solidFill>
                <a:latin typeface="Evolventa"/>
                <a:ea typeface="Evolventa"/>
                <a:cs typeface="Evolventa"/>
                <a:sym typeface="Evolventa"/>
              </a:rPr>
              <a:t>Причины появления продукта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005712" y="4095723"/>
            <a:ext cx="14080497" cy="1603931"/>
            <a:chOff x="0" y="0"/>
            <a:chExt cx="11740444" cy="1337372"/>
          </a:xfrm>
        </p:grpSpPr>
        <p:sp>
          <p:nvSpPr>
            <p:cNvPr id="16" name="Freeform 16"/>
            <p:cNvSpPr/>
            <p:nvPr/>
          </p:nvSpPr>
          <p:spPr>
            <a:xfrm>
              <a:off x="18034" y="18034"/>
              <a:ext cx="11704447" cy="1301369"/>
            </a:xfrm>
            <a:custGeom>
              <a:avLst/>
              <a:gdLst/>
              <a:ahLst/>
              <a:cxnLst/>
              <a:rect l="l" t="t" r="r" b="b"/>
              <a:pathLst>
                <a:path w="11704447" h="1301369">
                  <a:moveTo>
                    <a:pt x="0" y="216916"/>
                  </a:moveTo>
                  <a:cubicBezTo>
                    <a:pt x="0" y="97155"/>
                    <a:pt x="99441" y="0"/>
                    <a:pt x="222250" y="0"/>
                  </a:cubicBezTo>
                  <a:lnTo>
                    <a:pt x="11482197" y="0"/>
                  </a:lnTo>
                  <a:cubicBezTo>
                    <a:pt x="11604879" y="0"/>
                    <a:pt x="11704447" y="97155"/>
                    <a:pt x="11704447" y="216916"/>
                  </a:cubicBezTo>
                  <a:lnTo>
                    <a:pt x="11704447" y="1084453"/>
                  </a:lnTo>
                  <a:cubicBezTo>
                    <a:pt x="11704447" y="1204214"/>
                    <a:pt x="11605006" y="1301369"/>
                    <a:pt x="11482197" y="1301369"/>
                  </a:cubicBezTo>
                  <a:lnTo>
                    <a:pt x="222250" y="1301369"/>
                  </a:lnTo>
                  <a:cubicBezTo>
                    <a:pt x="99568" y="1301369"/>
                    <a:pt x="0" y="1204214"/>
                    <a:pt x="0" y="1084453"/>
                  </a:cubicBezTo>
                  <a:close/>
                </a:path>
              </a:pathLst>
            </a:custGeom>
            <a:solidFill>
              <a:srgbClr val="E1E1E1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11740515" cy="1337437"/>
            </a:xfrm>
            <a:custGeom>
              <a:avLst/>
              <a:gdLst/>
              <a:ahLst/>
              <a:cxnLst/>
              <a:rect l="l" t="t" r="r" b="b"/>
              <a:pathLst>
                <a:path w="11740515" h="1337437">
                  <a:moveTo>
                    <a:pt x="0" y="234950"/>
                  </a:moveTo>
                  <a:cubicBezTo>
                    <a:pt x="0" y="104775"/>
                    <a:pt x="107950" y="0"/>
                    <a:pt x="240284" y="0"/>
                  </a:cubicBezTo>
                  <a:lnTo>
                    <a:pt x="11500231" y="0"/>
                  </a:lnTo>
                  <a:lnTo>
                    <a:pt x="11500231" y="18034"/>
                  </a:lnTo>
                  <a:lnTo>
                    <a:pt x="11500231" y="0"/>
                  </a:lnTo>
                  <a:cubicBezTo>
                    <a:pt x="11632565" y="0"/>
                    <a:pt x="11740515" y="104775"/>
                    <a:pt x="11740515" y="234950"/>
                  </a:cubicBezTo>
                  <a:lnTo>
                    <a:pt x="11722481" y="234950"/>
                  </a:lnTo>
                  <a:lnTo>
                    <a:pt x="11740515" y="234950"/>
                  </a:lnTo>
                  <a:lnTo>
                    <a:pt x="11740515" y="1102487"/>
                  </a:lnTo>
                  <a:lnTo>
                    <a:pt x="11722481" y="1102487"/>
                  </a:lnTo>
                  <a:lnTo>
                    <a:pt x="11740515" y="1102487"/>
                  </a:lnTo>
                  <a:cubicBezTo>
                    <a:pt x="11740515" y="1232662"/>
                    <a:pt x="11632565" y="1337437"/>
                    <a:pt x="11500231" y="1337437"/>
                  </a:cubicBezTo>
                  <a:lnTo>
                    <a:pt x="11500231" y="1319403"/>
                  </a:lnTo>
                  <a:lnTo>
                    <a:pt x="11500231" y="1337437"/>
                  </a:lnTo>
                  <a:lnTo>
                    <a:pt x="240284" y="1337437"/>
                  </a:lnTo>
                  <a:lnTo>
                    <a:pt x="240284" y="1319403"/>
                  </a:lnTo>
                  <a:lnTo>
                    <a:pt x="240284" y="1337437"/>
                  </a:lnTo>
                  <a:cubicBezTo>
                    <a:pt x="107950" y="1337310"/>
                    <a:pt x="0" y="1232535"/>
                    <a:pt x="0" y="1102487"/>
                  </a:cubicBezTo>
                  <a:lnTo>
                    <a:pt x="0" y="234950"/>
                  </a:lnTo>
                  <a:lnTo>
                    <a:pt x="18034" y="234950"/>
                  </a:lnTo>
                  <a:lnTo>
                    <a:pt x="0" y="234950"/>
                  </a:lnTo>
                  <a:moveTo>
                    <a:pt x="36068" y="234950"/>
                  </a:moveTo>
                  <a:lnTo>
                    <a:pt x="36068" y="1102487"/>
                  </a:lnTo>
                  <a:lnTo>
                    <a:pt x="18034" y="1102487"/>
                  </a:lnTo>
                  <a:lnTo>
                    <a:pt x="36068" y="1102487"/>
                  </a:lnTo>
                  <a:cubicBezTo>
                    <a:pt x="36068" y="1211834"/>
                    <a:pt x="127000" y="1301242"/>
                    <a:pt x="240157" y="1301242"/>
                  </a:cubicBezTo>
                  <a:lnTo>
                    <a:pt x="11500231" y="1301242"/>
                  </a:lnTo>
                  <a:cubicBezTo>
                    <a:pt x="11613388" y="1301242"/>
                    <a:pt x="11704320" y="1211834"/>
                    <a:pt x="11704320" y="1102487"/>
                  </a:cubicBezTo>
                  <a:lnTo>
                    <a:pt x="11704320" y="234950"/>
                  </a:lnTo>
                  <a:cubicBezTo>
                    <a:pt x="11704320" y="125603"/>
                    <a:pt x="11613388" y="36195"/>
                    <a:pt x="11500231" y="36195"/>
                  </a:cubicBezTo>
                  <a:lnTo>
                    <a:pt x="240284" y="36195"/>
                  </a:lnTo>
                  <a:lnTo>
                    <a:pt x="240284" y="18034"/>
                  </a:lnTo>
                  <a:lnTo>
                    <a:pt x="240284" y="36068"/>
                  </a:lnTo>
                  <a:cubicBezTo>
                    <a:pt x="127127" y="36068"/>
                    <a:pt x="36068" y="125603"/>
                    <a:pt x="36068" y="2349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2605863" y="4276591"/>
            <a:ext cx="13135868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7"/>
              </a:lnSpc>
              <a:spcBef>
                <a:spcPct val="0"/>
              </a:spcBef>
            </a:pPr>
            <a:r>
              <a:rPr lang="en-US" sz="3289" spc="-14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IPS - PLM система - не предназначена для управления производством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2005712" y="7587056"/>
            <a:ext cx="14080497" cy="1297266"/>
            <a:chOff x="0" y="0"/>
            <a:chExt cx="11740444" cy="1081672"/>
          </a:xfrm>
        </p:grpSpPr>
        <p:sp>
          <p:nvSpPr>
            <p:cNvPr id="20" name="Freeform 20"/>
            <p:cNvSpPr/>
            <p:nvPr/>
          </p:nvSpPr>
          <p:spPr>
            <a:xfrm>
              <a:off x="18034" y="14586"/>
              <a:ext cx="11704447" cy="1052552"/>
            </a:xfrm>
            <a:custGeom>
              <a:avLst/>
              <a:gdLst/>
              <a:ahLst/>
              <a:cxnLst/>
              <a:rect l="l" t="t" r="r" b="b"/>
              <a:pathLst>
                <a:path w="11704447" h="1052552">
                  <a:moveTo>
                    <a:pt x="0" y="175442"/>
                  </a:moveTo>
                  <a:cubicBezTo>
                    <a:pt x="0" y="78579"/>
                    <a:pt x="99441" y="0"/>
                    <a:pt x="222250" y="0"/>
                  </a:cubicBezTo>
                  <a:lnTo>
                    <a:pt x="11482197" y="0"/>
                  </a:lnTo>
                  <a:cubicBezTo>
                    <a:pt x="11604879" y="0"/>
                    <a:pt x="11704447" y="78579"/>
                    <a:pt x="11704447" y="175442"/>
                  </a:cubicBezTo>
                  <a:lnTo>
                    <a:pt x="11704447" y="877110"/>
                  </a:lnTo>
                  <a:cubicBezTo>
                    <a:pt x="11704447" y="973973"/>
                    <a:pt x="11605006" y="1052552"/>
                    <a:pt x="11482197" y="1052552"/>
                  </a:cubicBezTo>
                  <a:lnTo>
                    <a:pt x="222250" y="1052552"/>
                  </a:lnTo>
                  <a:cubicBezTo>
                    <a:pt x="99568" y="1052552"/>
                    <a:pt x="0" y="973973"/>
                    <a:pt x="0" y="877110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1740515" cy="1081736"/>
            </a:xfrm>
            <a:custGeom>
              <a:avLst/>
              <a:gdLst/>
              <a:ahLst/>
              <a:cxnLst/>
              <a:rect l="l" t="t" r="r" b="b"/>
              <a:pathLst>
                <a:path w="11740515" h="1081736">
                  <a:moveTo>
                    <a:pt x="0" y="190028"/>
                  </a:moveTo>
                  <a:cubicBezTo>
                    <a:pt x="0" y="84742"/>
                    <a:pt x="107950" y="0"/>
                    <a:pt x="240284" y="0"/>
                  </a:cubicBezTo>
                  <a:lnTo>
                    <a:pt x="11500231" y="0"/>
                  </a:lnTo>
                  <a:lnTo>
                    <a:pt x="11500231" y="14586"/>
                  </a:lnTo>
                  <a:lnTo>
                    <a:pt x="11500231" y="0"/>
                  </a:lnTo>
                  <a:cubicBezTo>
                    <a:pt x="11632565" y="0"/>
                    <a:pt x="11740515" y="84742"/>
                    <a:pt x="11740515" y="190028"/>
                  </a:cubicBezTo>
                  <a:lnTo>
                    <a:pt x="11722481" y="190028"/>
                  </a:lnTo>
                  <a:lnTo>
                    <a:pt x="11740515" y="190028"/>
                  </a:lnTo>
                  <a:lnTo>
                    <a:pt x="11740515" y="891696"/>
                  </a:lnTo>
                  <a:lnTo>
                    <a:pt x="11722481" y="891696"/>
                  </a:lnTo>
                  <a:lnTo>
                    <a:pt x="11740515" y="891696"/>
                  </a:lnTo>
                  <a:cubicBezTo>
                    <a:pt x="11740515" y="996982"/>
                    <a:pt x="11632565" y="1081736"/>
                    <a:pt x="11500231" y="1081736"/>
                  </a:cubicBezTo>
                  <a:lnTo>
                    <a:pt x="11500231" y="1067138"/>
                  </a:lnTo>
                  <a:lnTo>
                    <a:pt x="11500231" y="1081736"/>
                  </a:lnTo>
                  <a:lnTo>
                    <a:pt x="240284" y="1081736"/>
                  </a:lnTo>
                  <a:lnTo>
                    <a:pt x="240284" y="1067138"/>
                  </a:lnTo>
                  <a:lnTo>
                    <a:pt x="240284" y="1081736"/>
                  </a:lnTo>
                  <a:cubicBezTo>
                    <a:pt x="107950" y="1081621"/>
                    <a:pt x="0" y="996879"/>
                    <a:pt x="0" y="891696"/>
                  </a:cubicBezTo>
                  <a:lnTo>
                    <a:pt x="0" y="190028"/>
                  </a:lnTo>
                  <a:lnTo>
                    <a:pt x="18034" y="190028"/>
                  </a:lnTo>
                  <a:lnTo>
                    <a:pt x="0" y="190028"/>
                  </a:lnTo>
                  <a:moveTo>
                    <a:pt x="36068" y="190028"/>
                  </a:moveTo>
                  <a:lnTo>
                    <a:pt x="36068" y="891696"/>
                  </a:lnTo>
                  <a:lnTo>
                    <a:pt x="18034" y="891696"/>
                  </a:lnTo>
                  <a:lnTo>
                    <a:pt x="36068" y="891696"/>
                  </a:lnTo>
                  <a:cubicBezTo>
                    <a:pt x="36068" y="980136"/>
                    <a:pt x="127000" y="1052449"/>
                    <a:pt x="240157" y="1052449"/>
                  </a:cubicBezTo>
                  <a:lnTo>
                    <a:pt x="11500231" y="1052449"/>
                  </a:lnTo>
                  <a:cubicBezTo>
                    <a:pt x="11613388" y="1052449"/>
                    <a:pt x="11704320" y="980136"/>
                    <a:pt x="11704320" y="891696"/>
                  </a:cubicBezTo>
                  <a:lnTo>
                    <a:pt x="11704320" y="190028"/>
                  </a:lnTo>
                  <a:cubicBezTo>
                    <a:pt x="11704320" y="101588"/>
                    <a:pt x="11613388" y="29275"/>
                    <a:pt x="11500231" y="29275"/>
                  </a:cubicBezTo>
                  <a:lnTo>
                    <a:pt x="240284" y="29275"/>
                  </a:lnTo>
                  <a:lnTo>
                    <a:pt x="240284" y="14586"/>
                  </a:lnTo>
                  <a:lnTo>
                    <a:pt x="240284" y="29172"/>
                  </a:lnTo>
                  <a:cubicBezTo>
                    <a:pt x="127127" y="29172"/>
                    <a:pt x="36068" y="101588"/>
                    <a:pt x="36068" y="19002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2005712" y="5830724"/>
            <a:ext cx="14080497" cy="1603931"/>
            <a:chOff x="0" y="0"/>
            <a:chExt cx="11740444" cy="1337372"/>
          </a:xfrm>
        </p:grpSpPr>
        <p:sp>
          <p:nvSpPr>
            <p:cNvPr id="23" name="Freeform 23"/>
            <p:cNvSpPr/>
            <p:nvPr/>
          </p:nvSpPr>
          <p:spPr>
            <a:xfrm>
              <a:off x="18034" y="18034"/>
              <a:ext cx="11704447" cy="1301369"/>
            </a:xfrm>
            <a:custGeom>
              <a:avLst/>
              <a:gdLst/>
              <a:ahLst/>
              <a:cxnLst/>
              <a:rect l="l" t="t" r="r" b="b"/>
              <a:pathLst>
                <a:path w="11704447" h="1301369">
                  <a:moveTo>
                    <a:pt x="0" y="216916"/>
                  </a:moveTo>
                  <a:cubicBezTo>
                    <a:pt x="0" y="97155"/>
                    <a:pt x="99441" y="0"/>
                    <a:pt x="222250" y="0"/>
                  </a:cubicBezTo>
                  <a:lnTo>
                    <a:pt x="11482197" y="0"/>
                  </a:lnTo>
                  <a:cubicBezTo>
                    <a:pt x="11604879" y="0"/>
                    <a:pt x="11704447" y="97155"/>
                    <a:pt x="11704447" y="216916"/>
                  </a:cubicBezTo>
                  <a:lnTo>
                    <a:pt x="11704447" y="1084453"/>
                  </a:lnTo>
                  <a:cubicBezTo>
                    <a:pt x="11704447" y="1204214"/>
                    <a:pt x="11605006" y="1301369"/>
                    <a:pt x="11482197" y="1301369"/>
                  </a:cubicBezTo>
                  <a:lnTo>
                    <a:pt x="222250" y="1301369"/>
                  </a:lnTo>
                  <a:cubicBezTo>
                    <a:pt x="99568" y="1301369"/>
                    <a:pt x="0" y="1204214"/>
                    <a:pt x="0" y="1084453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11740515" cy="1337437"/>
            </a:xfrm>
            <a:custGeom>
              <a:avLst/>
              <a:gdLst/>
              <a:ahLst/>
              <a:cxnLst/>
              <a:rect l="l" t="t" r="r" b="b"/>
              <a:pathLst>
                <a:path w="11740515" h="1337437">
                  <a:moveTo>
                    <a:pt x="0" y="234950"/>
                  </a:moveTo>
                  <a:cubicBezTo>
                    <a:pt x="0" y="104775"/>
                    <a:pt x="107950" y="0"/>
                    <a:pt x="240284" y="0"/>
                  </a:cubicBezTo>
                  <a:lnTo>
                    <a:pt x="11500231" y="0"/>
                  </a:lnTo>
                  <a:lnTo>
                    <a:pt x="11500231" y="18034"/>
                  </a:lnTo>
                  <a:lnTo>
                    <a:pt x="11500231" y="0"/>
                  </a:lnTo>
                  <a:cubicBezTo>
                    <a:pt x="11632565" y="0"/>
                    <a:pt x="11740515" y="104775"/>
                    <a:pt x="11740515" y="234950"/>
                  </a:cubicBezTo>
                  <a:lnTo>
                    <a:pt x="11722481" y="234950"/>
                  </a:lnTo>
                  <a:lnTo>
                    <a:pt x="11740515" y="234950"/>
                  </a:lnTo>
                  <a:lnTo>
                    <a:pt x="11740515" y="1102487"/>
                  </a:lnTo>
                  <a:lnTo>
                    <a:pt x="11722481" y="1102487"/>
                  </a:lnTo>
                  <a:lnTo>
                    <a:pt x="11740515" y="1102487"/>
                  </a:lnTo>
                  <a:cubicBezTo>
                    <a:pt x="11740515" y="1232662"/>
                    <a:pt x="11632565" y="1337437"/>
                    <a:pt x="11500231" y="1337437"/>
                  </a:cubicBezTo>
                  <a:lnTo>
                    <a:pt x="11500231" y="1319403"/>
                  </a:lnTo>
                  <a:lnTo>
                    <a:pt x="11500231" y="1337437"/>
                  </a:lnTo>
                  <a:lnTo>
                    <a:pt x="240284" y="1337437"/>
                  </a:lnTo>
                  <a:lnTo>
                    <a:pt x="240284" y="1319403"/>
                  </a:lnTo>
                  <a:lnTo>
                    <a:pt x="240284" y="1337437"/>
                  </a:lnTo>
                  <a:cubicBezTo>
                    <a:pt x="107950" y="1337310"/>
                    <a:pt x="0" y="1232535"/>
                    <a:pt x="0" y="1102487"/>
                  </a:cubicBezTo>
                  <a:lnTo>
                    <a:pt x="0" y="234950"/>
                  </a:lnTo>
                  <a:lnTo>
                    <a:pt x="18034" y="234950"/>
                  </a:lnTo>
                  <a:lnTo>
                    <a:pt x="0" y="234950"/>
                  </a:lnTo>
                  <a:moveTo>
                    <a:pt x="36068" y="234950"/>
                  </a:moveTo>
                  <a:lnTo>
                    <a:pt x="36068" y="1102487"/>
                  </a:lnTo>
                  <a:lnTo>
                    <a:pt x="18034" y="1102487"/>
                  </a:lnTo>
                  <a:lnTo>
                    <a:pt x="36068" y="1102487"/>
                  </a:lnTo>
                  <a:cubicBezTo>
                    <a:pt x="36068" y="1211834"/>
                    <a:pt x="127000" y="1301242"/>
                    <a:pt x="240157" y="1301242"/>
                  </a:cubicBezTo>
                  <a:lnTo>
                    <a:pt x="11500231" y="1301242"/>
                  </a:lnTo>
                  <a:cubicBezTo>
                    <a:pt x="11613388" y="1301242"/>
                    <a:pt x="11704320" y="1211834"/>
                    <a:pt x="11704320" y="1102487"/>
                  </a:cubicBezTo>
                  <a:lnTo>
                    <a:pt x="11704320" y="234950"/>
                  </a:lnTo>
                  <a:cubicBezTo>
                    <a:pt x="11704320" y="125603"/>
                    <a:pt x="11613388" y="36195"/>
                    <a:pt x="11500231" y="36195"/>
                  </a:cubicBezTo>
                  <a:lnTo>
                    <a:pt x="240284" y="36195"/>
                  </a:lnTo>
                  <a:lnTo>
                    <a:pt x="240284" y="18034"/>
                  </a:lnTo>
                  <a:lnTo>
                    <a:pt x="240284" y="36068"/>
                  </a:lnTo>
                  <a:cubicBezTo>
                    <a:pt x="127127" y="36068"/>
                    <a:pt x="36068" y="125603"/>
                    <a:pt x="36068" y="2349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2681037" y="6021532"/>
            <a:ext cx="12985522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7"/>
              </a:lnSpc>
              <a:spcBef>
                <a:spcPct val="0"/>
              </a:spcBef>
            </a:pPr>
            <a:r>
              <a:rPr lang="en-US" sz="3289" spc="-14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Востребованность на производственных предприятиях решения обоих задач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931631" y="7614283"/>
            <a:ext cx="8872358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7"/>
              </a:lnSpc>
              <a:spcBef>
                <a:spcPct val="0"/>
              </a:spcBef>
            </a:pPr>
            <a:r>
              <a:rPr lang="en-US" sz="3289" spc="-14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Различное представление изделий в 1C:ERP и в IPS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738005" y="9276005"/>
            <a:ext cx="1138402" cy="53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5"/>
              </a:lnSpc>
              <a:spcBef>
                <a:spcPct val="0"/>
              </a:spcBef>
            </a:pPr>
            <a:r>
              <a:rPr lang="en-US" sz="266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стр. 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68007" y="964292"/>
            <a:ext cx="9034689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35"/>
              </a:lnSpc>
            </a:pPr>
            <a:r>
              <a:rPr lang="en-US" sz="5613">
                <a:solidFill>
                  <a:srgbClr val="D00A11"/>
                </a:solidFill>
                <a:latin typeface="Evolventa"/>
                <a:ea typeface="Evolventa"/>
                <a:cs typeface="Evolventa"/>
                <a:sym typeface="Evolventa"/>
              </a:rPr>
              <a:t>Состав изделия в 1С:ERP</a:t>
            </a:r>
          </a:p>
        </p:txBody>
      </p:sp>
      <p:sp>
        <p:nvSpPr>
          <p:cNvPr id="3" name="Freeform 3"/>
          <p:cNvSpPr/>
          <p:nvPr/>
        </p:nvSpPr>
        <p:spPr>
          <a:xfrm>
            <a:off x="1612006" y="563471"/>
            <a:ext cx="10560677" cy="9160057"/>
          </a:xfrm>
          <a:custGeom>
            <a:avLst/>
            <a:gdLst/>
            <a:ahLst/>
            <a:cxnLst/>
            <a:rect l="l" t="t" r="r" b="b"/>
            <a:pathLst>
              <a:path w="10560677" h="9160057">
                <a:moveTo>
                  <a:pt x="0" y="0"/>
                </a:moveTo>
                <a:lnTo>
                  <a:pt x="10560677" y="0"/>
                </a:lnTo>
                <a:lnTo>
                  <a:pt x="10560677" y="9160058"/>
                </a:lnTo>
                <a:lnTo>
                  <a:pt x="0" y="9160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03325" y="9089668"/>
            <a:ext cx="1069974" cy="713652"/>
          </a:xfrm>
          <a:custGeom>
            <a:avLst/>
            <a:gdLst/>
            <a:ahLst/>
            <a:cxnLst/>
            <a:rect l="l" t="t" r="r" b="b"/>
            <a:pathLst>
              <a:path w="1069974" h="713652">
                <a:moveTo>
                  <a:pt x="0" y="0"/>
                </a:moveTo>
                <a:lnTo>
                  <a:pt x="1069974" y="0"/>
                </a:lnTo>
                <a:lnTo>
                  <a:pt x="1069974" y="713652"/>
                </a:lnTo>
                <a:lnTo>
                  <a:pt x="0" y="713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85826" y="9041104"/>
            <a:ext cx="2276804" cy="762216"/>
          </a:xfrm>
          <a:custGeom>
            <a:avLst/>
            <a:gdLst/>
            <a:ahLst/>
            <a:cxnLst/>
            <a:rect l="l" t="t" r="r" b="b"/>
            <a:pathLst>
              <a:path w="2276804" h="762216">
                <a:moveTo>
                  <a:pt x="0" y="0"/>
                </a:moveTo>
                <a:lnTo>
                  <a:pt x="2276805" y="0"/>
                </a:lnTo>
                <a:lnTo>
                  <a:pt x="2276805" y="762216"/>
                </a:lnTo>
                <a:lnTo>
                  <a:pt x="0" y="7622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471" t="-86676" r="-97309" b="-691098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24131" y="333879"/>
            <a:ext cx="9528908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37"/>
              </a:lnSpc>
            </a:pPr>
            <a:r>
              <a:rPr lang="en-US" sz="5614">
                <a:solidFill>
                  <a:srgbClr val="D00A11"/>
                </a:solidFill>
                <a:latin typeface="Evolventa"/>
                <a:ea typeface="Evolventa"/>
                <a:cs typeface="Evolventa"/>
                <a:sym typeface="Evolventa"/>
              </a:rPr>
              <a:t>Состав изделия в 1С:ERP</a:t>
            </a:r>
          </a:p>
        </p:txBody>
      </p:sp>
      <p:sp>
        <p:nvSpPr>
          <p:cNvPr id="3" name="Freeform 3"/>
          <p:cNvSpPr/>
          <p:nvPr/>
        </p:nvSpPr>
        <p:spPr>
          <a:xfrm>
            <a:off x="1397580" y="1532915"/>
            <a:ext cx="15861720" cy="8439425"/>
          </a:xfrm>
          <a:custGeom>
            <a:avLst/>
            <a:gdLst/>
            <a:ahLst/>
            <a:cxnLst/>
            <a:rect l="l" t="t" r="r" b="b"/>
            <a:pathLst>
              <a:path w="15861720" h="8439425">
                <a:moveTo>
                  <a:pt x="0" y="0"/>
                </a:moveTo>
                <a:lnTo>
                  <a:pt x="15861720" y="0"/>
                </a:lnTo>
                <a:lnTo>
                  <a:pt x="15861720" y="8439425"/>
                </a:lnTo>
                <a:lnTo>
                  <a:pt x="0" y="843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483181" y="8925756"/>
            <a:ext cx="1069974" cy="713652"/>
          </a:xfrm>
          <a:custGeom>
            <a:avLst/>
            <a:gdLst/>
            <a:ahLst/>
            <a:cxnLst/>
            <a:rect l="l" t="t" r="r" b="b"/>
            <a:pathLst>
              <a:path w="1069974" h="713652">
                <a:moveTo>
                  <a:pt x="0" y="0"/>
                </a:moveTo>
                <a:lnTo>
                  <a:pt x="1069974" y="0"/>
                </a:lnTo>
                <a:lnTo>
                  <a:pt x="1069974" y="713652"/>
                </a:lnTo>
                <a:lnTo>
                  <a:pt x="0" y="713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65682" y="8877192"/>
            <a:ext cx="2276804" cy="762216"/>
          </a:xfrm>
          <a:custGeom>
            <a:avLst/>
            <a:gdLst/>
            <a:ahLst/>
            <a:cxnLst/>
            <a:rect l="l" t="t" r="r" b="b"/>
            <a:pathLst>
              <a:path w="2276804" h="762216">
                <a:moveTo>
                  <a:pt x="0" y="0"/>
                </a:moveTo>
                <a:lnTo>
                  <a:pt x="2276804" y="0"/>
                </a:lnTo>
                <a:lnTo>
                  <a:pt x="2276804" y="762216"/>
                </a:lnTo>
                <a:lnTo>
                  <a:pt x="0" y="7622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471" t="-86676" r="-97309" b="-691098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64777"/>
            <a:ext cx="7011847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5208">
                <a:solidFill>
                  <a:srgbClr val="D00A11"/>
                </a:solidFill>
                <a:latin typeface="Evolventa"/>
                <a:ea typeface="Evolventa"/>
                <a:cs typeface="Evolventa"/>
                <a:sym typeface="Evolventa"/>
              </a:rPr>
              <a:t>Состав изделия в IPS</a:t>
            </a:r>
          </a:p>
        </p:txBody>
      </p:sp>
      <p:sp>
        <p:nvSpPr>
          <p:cNvPr id="3" name="Freeform 3"/>
          <p:cNvSpPr/>
          <p:nvPr/>
        </p:nvSpPr>
        <p:spPr>
          <a:xfrm>
            <a:off x="2278460" y="1614739"/>
            <a:ext cx="13731079" cy="8672261"/>
          </a:xfrm>
          <a:custGeom>
            <a:avLst/>
            <a:gdLst/>
            <a:ahLst/>
            <a:cxnLst/>
            <a:rect l="l" t="t" r="r" b="b"/>
            <a:pathLst>
              <a:path w="13731079" h="8672261">
                <a:moveTo>
                  <a:pt x="0" y="0"/>
                </a:moveTo>
                <a:lnTo>
                  <a:pt x="13731080" y="0"/>
                </a:lnTo>
                <a:lnTo>
                  <a:pt x="13731080" y="8672261"/>
                </a:lnTo>
                <a:lnTo>
                  <a:pt x="0" y="8672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548335" y="642673"/>
            <a:ext cx="1069974" cy="713652"/>
          </a:xfrm>
          <a:custGeom>
            <a:avLst/>
            <a:gdLst/>
            <a:ahLst/>
            <a:cxnLst/>
            <a:rect l="l" t="t" r="r" b="b"/>
            <a:pathLst>
              <a:path w="1069974" h="713652">
                <a:moveTo>
                  <a:pt x="0" y="0"/>
                </a:moveTo>
                <a:lnTo>
                  <a:pt x="1069974" y="0"/>
                </a:lnTo>
                <a:lnTo>
                  <a:pt x="1069974" y="713651"/>
                </a:lnTo>
                <a:lnTo>
                  <a:pt x="0" y="713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130835" y="594108"/>
            <a:ext cx="2276804" cy="762216"/>
          </a:xfrm>
          <a:custGeom>
            <a:avLst/>
            <a:gdLst/>
            <a:ahLst/>
            <a:cxnLst/>
            <a:rect l="l" t="t" r="r" b="b"/>
            <a:pathLst>
              <a:path w="2276804" h="762216">
                <a:moveTo>
                  <a:pt x="0" y="0"/>
                </a:moveTo>
                <a:lnTo>
                  <a:pt x="2276805" y="0"/>
                </a:lnTo>
                <a:lnTo>
                  <a:pt x="2276805" y="762216"/>
                </a:lnTo>
                <a:lnTo>
                  <a:pt x="0" y="7622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471" t="-86676" r="-97309" b="-691098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3752" y="1203924"/>
            <a:ext cx="8672213" cy="914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8"/>
              </a:lnSpc>
            </a:pPr>
            <a:r>
              <a:rPr lang="en-US" sz="5057">
                <a:solidFill>
                  <a:srgbClr val="D00A11"/>
                </a:solidFill>
                <a:latin typeface="Evolventa"/>
                <a:ea typeface="Evolventa"/>
                <a:cs typeface="Evolventa"/>
                <a:sym typeface="Evolventa"/>
              </a:rPr>
              <a:t>Используемые технологии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103752" y="2870992"/>
            <a:ext cx="14080497" cy="1603931"/>
            <a:chOff x="0" y="0"/>
            <a:chExt cx="11740444" cy="1337372"/>
          </a:xfrm>
        </p:grpSpPr>
        <p:sp>
          <p:nvSpPr>
            <p:cNvPr id="4" name="Freeform 4"/>
            <p:cNvSpPr/>
            <p:nvPr/>
          </p:nvSpPr>
          <p:spPr>
            <a:xfrm>
              <a:off x="18034" y="18034"/>
              <a:ext cx="11704447" cy="1301369"/>
            </a:xfrm>
            <a:custGeom>
              <a:avLst/>
              <a:gdLst/>
              <a:ahLst/>
              <a:cxnLst/>
              <a:rect l="l" t="t" r="r" b="b"/>
              <a:pathLst>
                <a:path w="11704447" h="1301369">
                  <a:moveTo>
                    <a:pt x="0" y="216916"/>
                  </a:moveTo>
                  <a:cubicBezTo>
                    <a:pt x="0" y="97155"/>
                    <a:pt x="99441" y="0"/>
                    <a:pt x="222250" y="0"/>
                  </a:cubicBezTo>
                  <a:lnTo>
                    <a:pt x="11482197" y="0"/>
                  </a:lnTo>
                  <a:cubicBezTo>
                    <a:pt x="11604879" y="0"/>
                    <a:pt x="11704447" y="97155"/>
                    <a:pt x="11704447" y="216916"/>
                  </a:cubicBezTo>
                  <a:lnTo>
                    <a:pt x="11704447" y="1084453"/>
                  </a:lnTo>
                  <a:cubicBezTo>
                    <a:pt x="11704447" y="1204214"/>
                    <a:pt x="11605006" y="1301369"/>
                    <a:pt x="11482197" y="1301369"/>
                  </a:cubicBezTo>
                  <a:lnTo>
                    <a:pt x="222250" y="1301369"/>
                  </a:lnTo>
                  <a:cubicBezTo>
                    <a:pt x="99568" y="1301369"/>
                    <a:pt x="0" y="1204214"/>
                    <a:pt x="0" y="1084453"/>
                  </a:cubicBezTo>
                  <a:close/>
                </a:path>
              </a:pathLst>
            </a:custGeom>
            <a:solidFill>
              <a:srgbClr val="BDBDBD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40515" cy="1337437"/>
            </a:xfrm>
            <a:custGeom>
              <a:avLst/>
              <a:gdLst/>
              <a:ahLst/>
              <a:cxnLst/>
              <a:rect l="l" t="t" r="r" b="b"/>
              <a:pathLst>
                <a:path w="11740515" h="1337437">
                  <a:moveTo>
                    <a:pt x="0" y="234950"/>
                  </a:moveTo>
                  <a:cubicBezTo>
                    <a:pt x="0" y="104775"/>
                    <a:pt x="107950" y="0"/>
                    <a:pt x="240284" y="0"/>
                  </a:cubicBezTo>
                  <a:lnTo>
                    <a:pt x="11500231" y="0"/>
                  </a:lnTo>
                  <a:lnTo>
                    <a:pt x="11500231" y="18034"/>
                  </a:lnTo>
                  <a:lnTo>
                    <a:pt x="11500231" y="0"/>
                  </a:lnTo>
                  <a:cubicBezTo>
                    <a:pt x="11632565" y="0"/>
                    <a:pt x="11740515" y="104775"/>
                    <a:pt x="11740515" y="234950"/>
                  </a:cubicBezTo>
                  <a:lnTo>
                    <a:pt x="11722481" y="234950"/>
                  </a:lnTo>
                  <a:lnTo>
                    <a:pt x="11740515" y="234950"/>
                  </a:lnTo>
                  <a:lnTo>
                    <a:pt x="11740515" y="1102487"/>
                  </a:lnTo>
                  <a:lnTo>
                    <a:pt x="11722481" y="1102487"/>
                  </a:lnTo>
                  <a:lnTo>
                    <a:pt x="11740515" y="1102487"/>
                  </a:lnTo>
                  <a:cubicBezTo>
                    <a:pt x="11740515" y="1232662"/>
                    <a:pt x="11632565" y="1337437"/>
                    <a:pt x="11500231" y="1337437"/>
                  </a:cubicBezTo>
                  <a:lnTo>
                    <a:pt x="11500231" y="1319403"/>
                  </a:lnTo>
                  <a:lnTo>
                    <a:pt x="11500231" y="1337437"/>
                  </a:lnTo>
                  <a:lnTo>
                    <a:pt x="240284" y="1337437"/>
                  </a:lnTo>
                  <a:lnTo>
                    <a:pt x="240284" y="1319403"/>
                  </a:lnTo>
                  <a:lnTo>
                    <a:pt x="240284" y="1337437"/>
                  </a:lnTo>
                  <a:cubicBezTo>
                    <a:pt x="107950" y="1337310"/>
                    <a:pt x="0" y="1232535"/>
                    <a:pt x="0" y="1102487"/>
                  </a:cubicBezTo>
                  <a:lnTo>
                    <a:pt x="0" y="234950"/>
                  </a:lnTo>
                  <a:lnTo>
                    <a:pt x="18034" y="234950"/>
                  </a:lnTo>
                  <a:lnTo>
                    <a:pt x="0" y="234950"/>
                  </a:lnTo>
                  <a:moveTo>
                    <a:pt x="36068" y="234950"/>
                  </a:moveTo>
                  <a:lnTo>
                    <a:pt x="36068" y="1102487"/>
                  </a:lnTo>
                  <a:lnTo>
                    <a:pt x="18034" y="1102487"/>
                  </a:lnTo>
                  <a:lnTo>
                    <a:pt x="36068" y="1102487"/>
                  </a:lnTo>
                  <a:cubicBezTo>
                    <a:pt x="36068" y="1211834"/>
                    <a:pt x="127000" y="1301242"/>
                    <a:pt x="240157" y="1301242"/>
                  </a:cubicBezTo>
                  <a:lnTo>
                    <a:pt x="11500231" y="1301242"/>
                  </a:lnTo>
                  <a:cubicBezTo>
                    <a:pt x="11613388" y="1301242"/>
                    <a:pt x="11704320" y="1211834"/>
                    <a:pt x="11704320" y="1102487"/>
                  </a:cubicBezTo>
                  <a:lnTo>
                    <a:pt x="11704320" y="234950"/>
                  </a:lnTo>
                  <a:cubicBezTo>
                    <a:pt x="11704320" y="125603"/>
                    <a:pt x="11613388" y="36195"/>
                    <a:pt x="11500231" y="36195"/>
                  </a:cubicBezTo>
                  <a:lnTo>
                    <a:pt x="240284" y="36195"/>
                  </a:lnTo>
                  <a:lnTo>
                    <a:pt x="240284" y="18034"/>
                  </a:lnTo>
                  <a:lnTo>
                    <a:pt x="240284" y="36068"/>
                  </a:lnTo>
                  <a:cubicBezTo>
                    <a:pt x="127127" y="36068"/>
                    <a:pt x="36068" y="125603"/>
                    <a:pt x="36068" y="2349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320063" y="3107890"/>
            <a:ext cx="13647875" cy="1053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2"/>
              </a:lnSpc>
            </a:pPr>
            <a:r>
              <a:rPr lang="en-US" sz="3437" spc="-15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Обмен данными реализован с использованием web-сервисов на стороне 1С и IPS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103752" y="4544584"/>
            <a:ext cx="14080497" cy="1603931"/>
            <a:chOff x="0" y="0"/>
            <a:chExt cx="11740444" cy="1337372"/>
          </a:xfrm>
        </p:grpSpPr>
        <p:sp>
          <p:nvSpPr>
            <p:cNvPr id="8" name="Freeform 8"/>
            <p:cNvSpPr/>
            <p:nvPr/>
          </p:nvSpPr>
          <p:spPr>
            <a:xfrm>
              <a:off x="18034" y="18034"/>
              <a:ext cx="11704447" cy="1301369"/>
            </a:xfrm>
            <a:custGeom>
              <a:avLst/>
              <a:gdLst/>
              <a:ahLst/>
              <a:cxnLst/>
              <a:rect l="l" t="t" r="r" b="b"/>
              <a:pathLst>
                <a:path w="11704447" h="1301369">
                  <a:moveTo>
                    <a:pt x="0" y="216916"/>
                  </a:moveTo>
                  <a:cubicBezTo>
                    <a:pt x="0" y="97155"/>
                    <a:pt x="99441" y="0"/>
                    <a:pt x="222250" y="0"/>
                  </a:cubicBezTo>
                  <a:lnTo>
                    <a:pt x="11482197" y="0"/>
                  </a:lnTo>
                  <a:cubicBezTo>
                    <a:pt x="11604879" y="0"/>
                    <a:pt x="11704447" y="97155"/>
                    <a:pt x="11704447" y="216916"/>
                  </a:cubicBezTo>
                  <a:lnTo>
                    <a:pt x="11704447" y="1084453"/>
                  </a:lnTo>
                  <a:cubicBezTo>
                    <a:pt x="11704447" y="1204214"/>
                    <a:pt x="11605006" y="1301369"/>
                    <a:pt x="11482197" y="1301369"/>
                  </a:cubicBezTo>
                  <a:lnTo>
                    <a:pt x="222250" y="1301369"/>
                  </a:lnTo>
                  <a:cubicBezTo>
                    <a:pt x="99568" y="1301369"/>
                    <a:pt x="0" y="1204214"/>
                    <a:pt x="0" y="1084453"/>
                  </a:cubicBezTo>
                  <a:close/>
                </a:path>
              </a:pathLst>
            </a:custGeom>
            <a:solidFill>
              <a:srgbClr val="DFD9D9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1740515" cy="1337437"/>
            </a:xfrm>
            <a:custGeom>
              <a:avLst/>
              <a:gdLst/>
              <a:ahLst/>
              <a:cxnLst/>
              <a:rect l="l" t="t" r="r" b="b"/>
              <a:pathLst>
                <a:path w="11740515" h="1337437">
                  <a:moveTo>
                    <a:pt x="0" y="234950"/>
                  </a:moveTo>
                  <a:cubicBezTo>
                    <a:pt x="0" y="104775"/>
                    <a:pt x="107950" y="0"/>
                    <a:pt x="240284" y="0"/>
                  </a:cubicBezTo>
                  <a:lnTo>
                    <a:pt x="11500231" y="0"/>
                  </a:lnTo>
                  <a:lnTo>
                    <a:pt x="11500231" y="18034"/>
                  </a:lnTo>
                  <a:lnTo>
                    <a:pt x="11500231" y="0"/>
                  </a:lnTo>
                  <a:cubicBezTo>
                    <a:pt x="11632565" y="0"/>
                    <a:pt x="11740515" y="104775"/>
                    <a:pt x="11740515" y="234950"/>
                  </a:cubicBezTo>
                  <a:lnTo>
                    <a:pt x="11722481" y="234950"/>
                  </a:lnTo>
                  <a:lnTo>
                    <a:pt x="11740515" y="234950"/>
                  </a:lnTo>
                  <a:lnTo>
                    <a:pt x="11740515" y="1102487"/>
                  </a:lnTo>
                  <a:lnTo>
                    <a:pt x="11722481" y="1102487"/>
                  </a:lnTo>
                  <a:lnTo>
                    <a:pt x="11740515" y="1102487"/>
                  </a:lnTo>
                  <a:cubicBezTo>
                    <a:pt x="11740515" y="1232662"/>
                    <a:pt x="11632565" y="1337437"/>
                    <a:pt x="11500231" y="1337437"/>
                  </a:cubicBezTo>
                  <a:lnTo>
                    <a:pt x="11500231" y="1319403"/>
                  </a:lnTo>
                  <a:lnTo>
                    <a:pt x="11500231" y="1337437"/>
                  </a:lnTo>
                  <a:lnTo>
                    <a:pt x="240284" y="1337437"/>
                  </a:lnTo>
                  <a:lnTo>
                    <a:pt x="240284" y="1319403"/>
                  </a:lnTo>
                  <a:lnTo>
                    <a:pt x="240284" y="1337437"/>
                  </a:lnTo>
                  <a:cubicBezTo>
                    <a:pt x="107950" y="1337310"/>
                    <a:pt x="0" y="1232535"/>
                    <a:pt x="0" y="1102487"/>
                  </a:cubicBezTo>
                  <a:lnTo>
                    <a:pt x="0" y="234950"/>
                  </a:lnTo>
                  <a:lnTo>
                    <a:pt x="18034" y="234950"/>
                  </a:lnTo>
                  <a:lnTo>
                    <a:pt x="0" y="234950"/>
                  </a:lnTo>
                  <a:moveTo>
                    <a:pt x="36068" y="234950"/>
                  </a:moveTo>
                  <a:lnTo>
                    <a:pt x="36068" y="1102487"/>
                  </a:lnTo>
                  <a:lnTo>
                    <a:pt x="18034" y="1102487"/>
                  </a:lnTo>
                  <a:lnTo>
                    <a:pt x="36068" y="1102487"/>
                  </a:lnTo>
                  <a:cubicBezTo>
                    <a:pt x="36068" y="1211834"/>
                    <a:pt x="127000" y="1301242"/>
                    <a:pt x="240157" y="1301242"/>
                  </a:cubicBezTo>
                  <a:lnTo>
                    <a:pt x="11500231" y="1301242"/>
                  </a:lnTo>
                  <a:cubicBezTo>
                    <a:pt x="11613388" y="1301242"/>
                    <a:pt x="11704320" y="1211834"/>
                    <a:pt x="11704320" y="1102487"/>
                  </a:cubicBezTo>
                  <a:lnTo>
                    <a:pt x="11704320" y="234950"/>
                  </a:lnTo>
                  <a:cubicBezTo>
                    <a:pt x="11704320" y="125603"/>
                    <a:pt x="11613388" y="36195"/>
                    <a:pt x="11500231" y="36195"/>
                  </a:cubicBezTo>
                  <a:lnTo>
                    <a:pt x="240284" y="36195"/>
                  </a:lnTo>
                  <a:lnTo>
                    <a:pt x="240284" y="18034"/>
                  </a:lnTo>
                  <a:lnTo>
                    <a:pt x="240284" y="36068"/>
                  </a:lnTo>
                  <a:cubicBezTo>
                    <a:pt x="127127" y="36068"/>
                    <a:pt x="36068" y="125603"/>
                    <a:pt x="36068" y="2349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320063" y="4781482"/>
            <a:ext cx="13647875" cy="1053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2"/>
              </a:lnSpc>
            </a:pPr>
            <a:r>
              <a:rPr lang="en-US" sz="3437" spc="-15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Выгрузка из IPS в «один клик», автоматическая по событию в IPS, привязка выгрузки к бизнес-процессам в IPS (скрипты)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103752" y="6218176"/>
            <a:ext cx="14080497" cy="1603931"/>
            <a:chOff x="0" y="0"/>
            <a:chExt cx="11740444" cy="1337372"/>
          </a:xfrm>
        </p:grpSpPr>
        <p:sp>
          <p:nvSpPr>
            <p:cNvPr id="12" name="Freeform 12"/>
            <p:cNvSpPr/>
            <p:nvPr/>
          </p:nvSpPr>
          <p:spPr>
            <a:xfrm>
              <a:off x="18034" y="18034"/>
              <a:ext cx="11704447" cy="1301369"/>
            </a:xfrm>
            <a:custGeom>
              <a:avLst/>
              <a:gdLst/>
              <a:ahLst/>
              <a:cxnLst/>
              <a:rect l="l" t="t" r="r" b="b"/>
              <a:pathLst>
                <a:path w="11704447" h="1301369">
                  <a:moveTo>
                    <a:pt x="0" y="216916"/>
                  </a:moveTo>
                  <a:cubicBezTo>
                    <a:pt x="0" y="97155"/>
                    <a:pt x="99441" y="0"/>
                    <a:pt x="222250" y="0"/>
                  </a:cubicBezTo>
                  <a:lnTo>
                    <a:pt x="11482197" y="0"/>
                  </a:lnTo>
                  <a:cubicBezTo>
                    <a:pt x="11604879" y="0"/>
                    <a:pt x="11704447" y="97155"/>
                    <a:pt x="11704447" y="216916"/>
                  </a:cubicBezTo>
                  <a:lnTo>
                    <a:pt x="11704447" y="1084453"/>
                  </a:lnTo>
                  <a:cubicBezTo>
                    <a:pt x="11704447" y="1204214"/>
                    <a:pt x="11605006" y="1301369"/>
                    <a:pt x="11482197" y="1301369"/>
                  </a:cubicBezTo>
                  <a:lnTo>
                    <a:pt x="222250" y="1301369"/>
                  </a:lnTo>
                  <a:cubicBezTo>
                    <a:pt x="99568" y="1301369"/>
                    <a:pt x="0" y="1204214"/>
                    <a:pt x="0" y="1084453"/>
                  </a:cubicBezTo>
                  <a:close/>
                </a:path>
              </a:pathLst>
            </a:custGeom>
            <a:solidFill>
              <a:srgbClr val="E1E1E1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1740515" cy="1337437"/>
            </a:xfrm>
            <a:custGeom>
              <a:avLst/>
              <a:gdLst/>
              <a:ahLst/>
              <a:cxnLst/>
              <a:rect l="l" t="t" r="r" b="b"/>
              <a:pathLst>
                <a:path w="11740515" h="1337437">
                  <a:moveTo>
                    <a:pt x="0" y="234950"/>
                  </a:moveTo>
                  <a:cubicBezTo>
                    <a:pt x="0" y="104775"/>
                    <a:pt x="107950" y="0"/>
                    <a:pt x="240284" y="0"/>
                  </a:cubicBezTo>
                  <a:lnTo>
                    <a:pt x="11500231" y="0"/>
                  </a:lnTo>
                  <a:lnTo>
                    <a:pt x="11500231" y="18034"/>
                  </a:lnTo>
                  <a:lnTo>
                    <a:pt x="11500231" y="0"/>
                  </a:lnTo>
                  <a:cubicBezTo>
                    <a:pt x="11632565" y="0"/>
                    <a:pt x="11740515" y="104775"/>
                    <a:pt x="11740515" y="234950"/>
                  </a:cubicBezTo>
                  <a:lnTo>
                    <a:pt x="11722481" y="234950"/>
                  </a:lnTo>
                  <a:lnTo>
                    <a:pt x="11740515" y="234950"/>
                  </a:lnTo>
                  <a:lnTo>
                    <a:pt x="11740515" y="1102487"/>
                  </a:lnTo>
                  <a:lnTo>
                    <a:pt x="11722481" y="1102487"/>
                  </a:lnTo>
                  <a:lnTo>
                    <a:pt x="11740515" y="1102487"/>
                  </a:lnTo>
                  <a:cubicBezTo>
                    <a:pt x="11740515" y="1232662"/>
                    <a:pt x="11632565" y="1337437"/>
                    <a:pt x="11500231" y="1337437"/>
                  </a:cubicBezTo>
                  <a:lnTo>
                    <a:pt x="11500231" y="1319403"/>
                  </a:lnTo>
                  <a:lnTo>
                    <a:pt x="11500231" y="1337437"/>
                  </a:lnTo>
                  <a:lnTo>
                    <a:pt x="240284" y="1337437"/>
                  </a:lnTo>
                  <a:lnTo>
                    <a:pt x="240284" y="1319403"/>
                  </a:lnTo>
                  <a:lnTo>
                    <a:pt x="240284" y="1337437"/>
                  </a:lnTo>
                  <a:cubicBezTo>
                    <a:pt x="107950" y="1337310"/>
                    <a:pt x="0" y="1232535"/>
                    <a:pt x="0" y="1102487"/>
                  </a:cubicBezTo>
                  <a:lnTo>
                    <a:pt x="0" y="234950"/>
                  </a:lnTo>
                  <a:lnTo>
                    <a:pt x="18034" y="234950"/>
                  </a:lnTo>
                  <a:lnTo>
                    <a:pt x="0" y="234950"/>
                  </a:lnTo>
                  <a:moveTo>
                    <a:pt x="36068" y="234950"/>
                  </a:moveTo>
                  <a:lnTo>
                    <a:pt x="36068" y="1102487"/>
                  </a:lnTo>
                  <a:lnTo>
                    <a:pt x="18034" y="1102487"/>
                  </a:lnTo>
                  <a:lnTo>
                    <a:pt x="36068" y="1102487"/>
                  </a:lnTo>
                  <a:cubicBezTo>
                    <a:pt x="36068" y="1211834"/>
                    <a:pt x="127000" y="1301242"/>
                    <a:pt x="240157" y="1301242"/>
                  </a:cubicBezTo>
                  <a:lnTo>
                    <a:pt x="11500231" y="1301242"/>
                  </a:lnTo>
                  <a:cubicBezTo>
                    <a:pt x="11613388" y="1301242"/>
                    <a:pt x="11704320" y="1211834"/>
                    <a:pt x="11704320" y="1102487"/>
                  </a:cubicBezTo>
                  <a:lnTo>
                    <a:pt x="11704320" y="234950"/>
                  </a:lnTo>
                  <a:cubicBezTo>
                    <a:pt x="11704320" y="125603"/>
                    <a:pt x="11613388" y="36195"/>
                    <a:pt x="11500231" y="36195"/>
                  </a:cubicBezTo>
                  <a:lnTo>
                    <a:pt x="240284" y="36195"/>
                  </a:lnTo>
                  <a:lnTo>
                    <a:pt x="240284" y="18034"/>
                  </a:lnTo>
                  <a:lnTo>
                    <a:pt x="240284" y="36068"/>
                  </a:lnTo>
                  <a:cubicBezTo>
                    <a:pt x="127127" y="36068"/>
                    <a:pt x="36068" y="125603"/>
                    <a:pt x="36068" y="2349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2320063" y="6455074"/>
            <a:ext cx="13647875" cy="1053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2"/>
              </a:lnSpc>
            </a:pPr>
            <a:r>
              <a:rPr lang="en-US" sz="3437" spc="-15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Конвертация загруженных в 1С объектов IPS в ручной режиме и по расписанию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103752" y="7891768"/>
            <a:ext cx="14080497" cy="1366532"/>
            <a:chOff x="0" y="0"/>
            <a:chExt cx="11740444" cy="1139426"/>
          </a:xfrm>
        </p:grpSpPr>
        <p:sp>
          <p:nvSpPr>
            <p:cNvPr id="16" name="Freeform 16"/>
            <p:cNvSpPr/>
            <p:nvPr/>
          </p:nvSpPr>
          <p:spPr>
            <a:xfrm>
              <a:off x="18034" y="11229"/>
              <a:ext cx="11704320" cy="1116887"/>
            </a:xfrm>
            <a:custGeom>
              <a:avLst/>
              <a:gdLst/>
              <a:ahLst/>
              <a:cxnLst/>
              <a:rect l="l" t="t" r="r" b="b"/>
              <a:pathLst>
                <a:path w="11704320" h="1116887">
                  <a:moveTo>
                    <a:pt x="0" y="186148"/>
                  </a:moveTo>
                  <a:cubicBezTo>
                    <a:pt x="0" y="83347"/>
                    <a:pt x="136144" y="0"/>
                    <a:pt x="304038" y="0"/>
                  </a:cubicBezTo>
                  <a:lnTo>
                    <a:pt x="11400282" y="0"/>
                  </a:lnTo>
                  <a:cubicBezTo>
                    <a:pt x="11568176" y="0"/>
                    <a:pt x="11704320" y="83347"/>
                    <a:pt x="11704320" y="186148"/>
                  </a:cubicBezTo>
                  <a:lnTo>
                    <a:pt x="11704320" y="930739"/>
                  </a:lnTo>
                  <a:cubicBezTo>
                    <a:pt x="11704320" y="1033540"/>
                    <a:pt x="11568176" y="1116887"/>
                    <a:pt x="11400282" y="1116887"/>
                  </a:cubicBezTo>
                  <a:lnTo>
                    <a:pt x="304038" y="1116887"/>
                  </a:lnTo>
                  <a:cubicBezTo>
                    <a:pt x="136144" y="1116887"/>
                    <a:pt x="0" y="1033540"/>
                    <a:pt x="0" y="930739"/>
                  </a:cubicBezTo>
                  <a:close/>
                </a:path>
              </a:pathLst>
            </a:custGeom>
            <a:solidFill>
              <a:srgbClr val="F4EBEB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11740388" cy="1139424"/>
            </a:xfrm>
            <a:custGeom>
              <a:avLst/>
              <a:gdLst/>
              <a:ahLst/>
              <a:cxnLst/>
              <a:rect l="l" t="t" r="r" b="b"/>
              <a:pathLst>
                <a:path w="11740388" h="1139424">
                  <a:moveTo>
                    <a:pt x="0" y="197377"/>
                  </a:moveTo>
                  <a:cubicBezTo>
                    <a:pt x="0" y="88171"/>
                    <a:pt x="144526" y="0"/>
                    <a:pt x="322072" y="0"/>
                  </a:cubicBezTo>
                  <a:lnTo>
                    <a:pt x="11418316" y="0"/>
                  </a:lnTo>
                  <a:lnTo>
                    <a:pt x="11418316" y="11229"/>
                  </a:lnTo>
                  <a:lnTo>
                    <a:pt x="11418316" y="0"/>
                  </a:lnTo>
                  <a:cubicBezTo>
                    <a:pt x="11595989" y="0"/>
                    <a:pt x="11740388" y="88171"/>
                    <a:pt x="11740388" y="197377"/>
                  </a:cubicBezTo>
                  <a:lnTo>
                    <a:pt x="11722354" y="197377"/>
                  </a:lnTo>
                  <a:lnTo>
                    <a:pt x="11740388" y="197377"/>
                  </a:lnTo>
                  <a:lnTo>
                    <a:pt x="11740388" y="941968"/>
                  </a:lnTo>
                  <a:lnTo>
                    <a:pt x="11722354" y="941968"/>
                  </a:lnTo>
                  <a:lnTo>
                    <a:pt x="11740388" y="941968"/>
                  </a:lnTo>
                  <a:cubicBezTo>
                    <a:pt x="11740388" y="1051174"/>
                    <a:pt x="11595862" y="1139345"/>
                    <a:pt x="11418316" y="1139345"/>
                  </a:cubicBezTo>
                  <a:lnTo>
                    <a:pt x="11418316" y="1128116"/>
                  </a:lnTo>
                  <a:lnTo>
                    <a:pt x="11418316" y="1139345"/>
                  </a:lnTo>
                  <a:lnTo>
                    <a:pt x="322072" y="1139345"/>
                  </a:lnTo>
                  <a:lnTo>
                    <a:pt x="322072" y="1128116"/>
                  </a:lnTo>
                  <a:lnTo>
                    <a:pt x="322072" y="1139345"/>
                  </a:lnTo>
                  <a:cubicBezTo>
                    <a:pt x="144526" y="1139424"/>
                    <a:pt x="0" y="1051253"/>
                    <a:pt x="0" y="942048"/>
                  </a:cubicBezTo>
                  <a:lnTo>
                    <a:pt x="0" y="197377"/>
                  </a:lnTo>
                  <a:lnTo>
                    <a:pt x="18034" y="197377"/>
                  </a:lnTo>
                  <a:lnTo>
                    <a:pt x="0" y="197377"/>
                  </a:lnTo>
                  <a:moveTo>
                    <a:pt x="36068" y="197377"/>
                  </a:moveTo>
                  <a:lnTo>
                    <a:pt x="36068" y="941968"/>
                  </a:lnTo>
                  <a:lnTo>
                    <a:pt x="18034" y="941968"/>
                  </a:lnTo>
                  <a:lnTo>
                    <a:pt x="36068" y="941968"/>
                  </a:lnTo>
                  <a:cubicBezTo>
                    <a:pt x="36068" y="1038364"/>
                    <a:pt x="163830" y="1116887"/>
                    <a:pt x="322072" y="1116887"/>
                  </a:cubicBezTo>
                  <a:lnTo>
                    <a:pt x="11418316" y="1116887"/>
                  </a:lnTo>
                  <a:cubicBezTo>
                    <a:pt x="11576558" y="1116887"/>
                    <a:pt x="11704320" y="1038364"/>
                    <a:pt x="11704320" y="941968"/>
                  </a:cubicBezTo>
                  <a:lnTo>
                    <a:pt x="11704320" y="197377"/>
                  </a:lnTo>
                  <a:cubicBezTo>
                    <a:pt x="11704320" y="100982"/>
                    <a:pt x="11576558" y="22458"/>
                    <a:pt x="11418316" y="22458"/>
                  </a:cubicBezTo>
                  <a:lnTo>
                    <a:pt x="322072" y="22458"/>
                  </a:lnTo>
                  <a:lnTo>
                    <a:pt x="322072" y="11229"/>
                  </a:lnTo>
                  <a:lnTo>
                    <a:pt x="322072" y="22458"/>
                  </a:lnTo>
                  <a:cubicBezTo>
                    <a:pt x="163830" y="22458"/>
                    <a:pt x="36068" y="100982"/>
                    <a:pt x="36068" y="1973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2348901" y="8241304"/>
            <a:ext cx="13590198" cy="591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2"/>
              </a:lnSpc>
            </a:pPr>
            <a:r>
              <a:rPr lang="en-US" sz="3437" spc="-15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1С может интегрироваться одновременно с несколькими IPS</a:t>
            </a:r>
          </a:p>
        </p:txBody>
      </p:sp>
      <p:sp>
        <p:nvSpPr>
          <p:cNvPr id="19" name="Freeform 19"/>
          <p:cNvSpPr/>
          <p:nvPr/>
        </p:nvSpPr>
        <p:spPr>
          <a:xfrm>
            <a:off x="16548335" y="642673"/>
            <a:ext cx="1069974" cy="713652"/>
          </a:xfrm>
          <a:custGeom>
            <a:avLst/>
            <a:gdLst/>
            <a:ahLst/>
            <a:cxnLst/>
            <a:rect l="l" t="t" r="r" b="b"/>
            <a:pathLst>
              <a:path w="1069974" h="713652">
                <a:moveTo>
                  <a:pt x="0" y="0"/>
                </a:moveTo>
                <a:lnTo>
                  <a:pt x="1069974" y="0"/>
                </a:lnTo>
                <a:lnTo>
                  <a:pt x="1069974" y="713651"/>
                </a:lnTo>
                <a:lnTo>
                  <a:pt x="0" y="7136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130835" y="594108"/>
            <a:ext cx="2276804" cy="762216"/>
          </a:xfrm>
          <a:custGeom>
            <a:avLst/>
            <a:gdLst/>
            <a:ahLst/>
            <a:cxnLst/>
            <a:rect l="l" t="t" r="r" b="b"/>
            <a:pathLst>
              <a:path w="2276804" h="762216">
                <a:moveTo>
                  <a:pt x="0" y="0"/>
                </a:moveTo>
                <a:lnTo>
                  <a:pt x="2276805" y="0"/>
                </a:lnTo>
                <a:lnTo>
                  <a:pt x="2276805" y="762216"/>
                </a:lnTo>
                <a:lnTo>
                  <a:pt x="0" y="7622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471" t="-86676" r="-97309" b="-691098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3242</TotalTime>
  <Words>541</Words>
  <Application>Microsoft Office PowerPoint</Application>
  <PresentationFormat>Произвольный</PresentationFormat>
  <Paragraphs>89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Evolventa</vt:lpstr>
      <vt:lpstr>Arial</vt:lpstr>
      <vt:lpstr>Carlito</vt:lpstr>
      <vt:lpstr>Calibri</vt:lpstr>
      <vt:lpstr>Evolventa Bold</vt:lpstr>
      <vt:lpstr>Times New Roman Bold</vt:lpstr>
      <vt:lpstr>Carlito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Денис РЫСЕНКОВ_с контактами</dc:title>
  <dc:creator>Савко Виталий</dc:creator>
  <cp:lastModifiedBy>Савко Виталий</cp:lastModifiedBy>
  <cp:revision>3</cp:revision>
  <dcterms:created xsi:type="dcterms:W3CDTF">2006-08-16T00:00:00Z</dcterms:created>
  <dcterms:modified xsi:type="dcterms:W3CDTF">2024-08-28T14:32:11Z</dcterms:modified>
  <dc:identifier>DAGOlgV74X0</dc:identifier>
</cp:coreProperties>
</file>